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9" r:id="rId5"/>
  </p:sldMasterIdLst>
  <p:notesMasterIdLst>
    <p:notesMasterId r:id="rId68"/>
  </p:notesMasterIdLst>
  <p:handoutMasterIdLst>
    <p:handoutMasterId r:id="rId69"/>
  </p:handoutMasterIdLst>
  <p:sldIdLst>
    <p:sldId id="2142533150" r:id="rId6"/>
    <p:sldId id="2142533219" r:id="rId7"/>
    <p:sldId id="2142533041" r:id="rId8"/>
    <p:sldId id="2142533205" r:id="rId9"/>
    <p:sldId id="2142533209" r:id="rId10"/>
    <p:sldId id="2142533207" r:id="rId11"/>
    <p:sldId id="2142533208" r:id="rId12"/>
    <p:sldId id="2142533220" r:id="rId13"/>
    <p:sldId id="2142533227" r:id="rId14"/>
    <p:sldId id="2142533136" r:id="rId15"/>
    <p:sldId id="2142533169" r:id="rId16"/>
    <p:sldId id="2142533166" r:id="rId17"/>
    <p:sldId id="2142533145" r:id="rId18"/>
    <p:sldId id="2142533167" r:id="rId19"/>
    <p:sldId id="2142533152" r:id="rId20"/>
    <p:sldId id="2142533168" r:id="rId21"/>
    <p:sldId id="2142533218" r:id="rId22"/>
    <p:sldId id="2142533172" r:id="rId23"/>
    <p:sldId id="2142533217" r:id="rId24"/>
    <p:sldId id="2142533170" r:id="rId25"/>
    <p:sldId id="2142533153" r:id="rId26"/>
    <p:sldId id="2142533171" r:id="rId27"/>
    <p:sldId id="2142533210" r:id="rId28"/>
    <p:sldId id="2142533148" r:id="rId29"/>
    <p:sldId id="2142533225" r:id="rId30"/>
    <p:sldId id="2142533211" r:id="rId31"/>
    <p:sldId id="2142533173" r:id="rId32"/>
    <p:sldId id="2142533174" r:id="rId33"/>
    <p:sldId id="2142533175" r:id="rId34"/>
    <p:sldId id="2142533177" r:id="rId35"/>
    <p:sldId id="2142533176" r:id="rId36"/>
    <p:sldId id="2142533178" r:id="rId37"/>
    <p:sldId id="2142533179" r:id="rId38"/>
    <p:sldId id="2142533200" r:id="rId39"/>
    <p:sldId id="2142533191" r:id="rId40"/>
    <p:sldId id="2142533193" r:id="rId41"/>
    <p:sldId id="2142533192" r:id="rId42"/>
    <p:sldId id="2142533190" r:id="rId43"/>
    <p:sldId id="2142533186" r:id="rId44"/>
    <p:sldId id="2142533188" r:id="rId45"/>
    <p:sldId id="2142533187" r:id="rId46"/>
    <p:sldId id="2142533157" r:id="rId47"/>
    <p:sldId id="2142533181" r:id="rId48"/>
    <p:sldId id="2142533138" r:id="rId49"/>
    <p:sldId id="2142533137" r:id="rId50"/>
    <p:sldId id="2142533214" r:id="rId51"/>
    <p:sldId id="2142533184" r:id="rId52"/>
    <p:sldId id="2142533215" r:id="rId53"/>
    <p:sldId id="2142533221" r:id="rId54"/>
    <p:sldId id="2142533222" r:id="rId55"/>
    <p:sldId id="279" r:id="rId56"/>
    <p:sldId id="2142533194" r:id="rId57"/>
    <p:sldId id="2142533196" r:id="rId58"/>
    <p:sldId id="2142533197" r:id="rId59"/>
    <p:sldId id="2142533198" r:id="rId60"/>
    <p:sldId id="2142533199" r:id="rId61"/>
    <p:sldId id="2142533202" r:id="rId62"/>
    <p:sldId id="2142533203" r:id="rId63"/>
    <p:sldId id="2142533223" r:id="rId64"/>
    <p:sldId id="2142533226" r:id="rId65"/>
    <p:sldId id="2142533201" r:id="rId66"/>
    <p:sldId id="2142533212" r:id="rId67"/>
  </p:sldIdLst>
  <p:sldSz cx="12192000" cy="6858000"/>
  <p:notesSz cx="6858000" cy="9144000"/>
  <p:custDataLst>
    <p:tags r:id="rId70"/>
  </p:custDataLst>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gunani Dana" initials="HD" lastIdx="4" clrIdx="0">
    <p:extLst>
      <p:ext uri="{19B8F6BF-5375-455C-9EA6-DF929625EA0E}">
        <p15:presenceInfo xmlns:p15="http://schemas.microsoft.com/office/powerpoint/2012/main" userId="S::DANA.HARGUNANI@oha.oregon.gov::0ef73ef5-fc48-4753-aeca-3f6dcb41c97b" providerId="AD"/>
      </p:ext>
    </p:extLst>
  </p:cmAuthor>
  <p:cmAuthor id="2" name="Kristen Darmody" initials="KD" lastIdx="1" clrIdx="1">
    <p:extLst>
      <p:ext uri="{19B8F6BF-5375-455C-9EA6-DF929625EA0E}">
        <p15:presenceInfo xmlns:p15="http://schemas.microsoft.com/office/powerpoint/2012/main" userId="S::KRISTEN.C.DARMODY@oha.oregon.gov::f6998713-e514-4800-a3b0-c6d989bbdfa5" providerId="AD"/>
      </p:ext>
    </p:extLst>
  </p:cmAuthor>
  <p:cmAuthor id="3" name="Alexa Valentin" initials="AV" lastIdx="1" clrIdx="2">
    <p:extLst>
      <p:ext uri="{19B8F6BF-5375-455C-9EA6-DF929625EA0E}">
        <p15:presenceInfo xmlns:p15="http://schemas.microsoft.com/office/powerpoint/2012/main" userId="S::alvalentin@transperfect.com::f880c8f2-0a88-447e-a8ab-73b993e4bd21" providerId="AD"/>
      </p:ext>
    </p:extLst>
  </p:cmAuthor>
  <p:cmAuthor id="4" name="Heiken Ana B" initials="HAB" lastIdx="5" clrIdx="3">
    <p:extLst>
      <p:ext uri="{19B8F6BF-5375-455C-9EA6-DF929625EA0E}">
        <p15:presenceInfo xmlns:p15="http://schemas.microsoft.com/office/powerpoint/2012/main" userId="S::ANA.B.HEIKEN@odhs.oregon.gov::d68f1d5f-0deb-4fa4-b959-ede5f4b8dc85" providerId="AD"/>
      </p:ext>
    </p:extLst>
  </p:cmAuthor>
  <p:cmAuthor id="5" name="IGS" initials="IGS"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57" autoAdjust="0"/>
    <p:restoredTop sz="86463" autoAdjust="0"/>
  </p:normalViewPr>
  <p:slideViewPr>
    <p:cSldViewPr>
      <p:cViewPr varScale="1">
        <p:scale>
          <a:sx n="62" d="100"/>
          <a:sy n="62" d="100"/>
        </p:scale>
        <p:origin x="840"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04" d="100"/>
          <a:sy n="104" d="100"/>
        </p:scale>
        <p:origin x="2604" y="6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theme" Target="theme/theme1.xml"/><Relationship Id="rId5" Type="http://schemas.openxmlformats.org/officeDocument/2006/relationships/slideMaster" Target="slideMasters/slideMaster1.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gs" Target="tags/tag1.xml"/><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71"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4-16T23:09:47.753" idx="4">
    <p:pos x="5231" y="107"/>
    <p:text>Is this slide helpful?
Is this a fair way to distinguish concerns about SOFA and clinician prognosis?</p:text>
    <p:extLst>
      <p:ext uri="{C676402C-5697-4E1C-873F-D02D1690AC5C}">
        <p15:threadingInfo xmlns:p15="http://schemas.microsoft.com/office/powerpoint/2012/main" timeZoneBias="420"/>
      </p:ext>
    </p:extLst>
  </p:cm>
  <p:cm authorId="2" dt="2023-04-17T17:23:17.937" idx="1">
    <p:pos x="5231" y="203"/>
    <p:text>Maybe - it's probably fine as a supplemental resource if people want to engage with it. It would be most useful as part of a conversation.</p:text>
    <p:extLst>
      <p:ext uri="{C676402C-5697-4E1C-873F-D02D1690AC5C}">
        <p15:threadingInfo xmlns:p15="http://schemas.microsoft.com/office/powerpoint/2012/main" timeZoneBias="420">
          <p15:parentCm authorId="1" idx="4"/>
        </p15:threadingInfo>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B99FBE-B2F4-41C3-82AD-4F33078072EB}" type="doc">
      <dgm:prSet loTypeId="urn:microsoft.com/office/officeart/2005/8/layout/target1" loCatId="relationship" qsTypeId="urn:microsoft.com/office/officeart/2005/8/quickstyle/simple3" qsCatId="simple" csTypeId="urn:microsoft.com/office/officeart/2005/8/colors/accent1_2" csCatId="accent1" phldr="1"/>
      <dgm:spPr/>
      <dgm:t>
        <a:bodyPr/>
        <a:lstStyle/>
        <a:p>
          <a:endParaRPr/>
        </a:p>
      </dgm:t>
    </dgm:pt>
    <dgm:pt modelId="{F15BD8C9-B558-4102-8F3E-257D84649F8F}" type="parTrans" cxnId="{CF34230B-85D4-46BE-A078-A8703C545A30}">
      <dgm:prSet/>
      <dgm:spPr/>
      <dgm:t>
        <a:bodyPr/>
        <a:lstStyle/>
        <a:p>
          <a:endParaRPr lang="en-US"/>
        </a:p>
      </dgm:t>
    </dgm:pt>
    <dgm:pt modelId="{4145FD53-F559-44F5-9A62-6CA9CDD806F6}">
      <dgm:prSet phldrT="[Text]" phldr="1"/>
      <dgm:spPr>
        <a:noFill/>
        <a:ln>
          <a:noFill/>
        </a:ln>
      </dgm:spPr>
      <dgm:t>
        <a:bodyPr/>
        <a:lstStyle/>
        <a:p>
          <a:endParaRPr lang="en-US" dirty="0"/>
        </a:p>
      </dgm:t>
    </dgm:pt>
    <dgm:pt modelId="{9EABF26D-92DB-41D2-A8AB-ED2FCC94DEA8}" type="sibTrans" cxnId="{CF34230B-85D4-46BE-A078-A8703C545A30}">
      <dgm:prSet/>
      <dgm:spPr/>
      <dgm:t>
        <a:bodyPr/>
        <a:lstStyle/>
        <a:p>
          <a:endParaRPr lang="en-US"/>
        </a:p>
      </dgm:t>
    </dgm:pt>
    <dgm:pt modelId="{732A5E49-D0D8-4669-AEE1-632DDEA52B60}" type="parTrans" cxnId="{7B9465BB-1313-40B0-B9BD-488ACABF42F3}">
      <dgm:prSet/>
      <dgm:spPr/>
      <dgm:t>
        <a:bodyPr/>
        <a:lstStyle/>
        <a:p>
          <a:endParaRPr lang="en-US"/>
        </a:p>
      </dgm:t>
    </dgm:pt>
    <dgm:pt modelId="{C0CEFC09-F32E-42B1-870E-D77D85A9D5FE}">
      <dgm:prSet phldrT="[Text]" phldr="1"/>
      <dgm:spPr>
        <a:noFill/>
        <a:ln>
          <a:noFill/>
        </a:ln>
      </dgm:spPr>
      <dgm:t>
        <a:bodyPr/>
        <a:lstStyle/>
        <a:p>
          <a:endParaRPr lang="en-US" dirty="0"/>
        </a:p>
      </dgm:t>
    </dgm:pt>
    <dgm:pt modelId="{81DB7A8D-2131-430E-A654-3325D8CCB650}" type="sibTrans" cxnId="{7B9465BB-1313-40B0-B9BD-488ACABF42F3}">
      <dgm:prSet/>
      <dgm:spPr/>
      <dgm:t>
        <a:bodyPr/>
        <a:lstStyle/>
        <a:p>
          <a:endParaRPr lang="en-US"/>
        </a:p>
      </dgm:t>
    </dgm:pt>
    <dgm:pt modelId="{11EED92A-9BAF-4B71-B9CC-339B06A360FD}" type="parTrans" cxnId="{EB532BEE-9B52-4202-AA26-B0CBA502AE85}">
      <dgm:prSet/>
      <dgm:spPr/>
      <dgm:t>
        <a:bodyPr/>
        <a:lstStyle/>
        <a:p>
          <a:endParaRPr lang="en-US"/>
        </a:p>
      </dgm:t>
    </dgm:pt>
    <dgm:pt modelId="{48C9E715-8D81-4D36-89FA-923F060847EA}">
      <dgm:prSet phldrT="[Text]" phldr="1"/>
      <dgm:spPr>
        <a:noFill/>
        <a:ln>
          <a:noFill/>
        </a:ln>
      </dgm:spPr>
      <dgm:t>
        <a:bodyPr/>
        <a:lstStyle/>
        <a:p>
          <a:endParaRPr lang="en-US" dirty="0"/>
        </a:p>
      </dgm:t>
    </dgm:pt>
    <dgm:pt modelId="{608B83C6-94D1-47CC-A80E-AE976E764918}" type="sibTrans" cxnId="{EB532BEE-9B52-4202-AA26-B0CBA502AE85}">
      <dgm:prSet/>
      <dgm:spPr/>
      <dgm:t>
        <a:bodyPr/>
        <a:lstStyle/>
        <a:p>
          <a:endParaRPr lang="en-US"/>
        </a:p>
      </dgm:t>
    </dgm:pt>
    <dgm:pt modelId="{50A095E1-C139-4942-B150-676B0632A688}" type="pres">
      <dgm:prSet presAssocID="{71B99FBE-B2F4-41C3-82AD-4F33078072EB}" presName="composite" presStyleCnt="0">
        <dgm:presLayoutVars>
          <dgm:chMax val="5"/>
          <dgm:dir/>
          <dgm:resizeHandles val="exact"/>
        </dgm:presLayoutVars>
      </dgm:prSet>
      <dgm:spPr/>
    </dgm:pt>
    <dgm:pt modelId="{C292E644-659A-4BC3-A11B-E3492132C4CD}" type="pres">
      <dgm:prSet presAssocID="{4145FD53-F559-44F5-9A62-6CA9CDD806F6}" presName="circle1" presStyleLbl="lnNode1" presStyleIdx="0"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AE3CDAEA-43DB-4DC4-ABBD-1C0264C9454C}" type="pres">
      <dgm:prSet presAssocID="{4145FD53-F559-44F5-9A62-6CA9CDD806F6}" presName="text1" presStyleLbl="revTx" presStyleIdx="0" presStyleCnt="3">
        <dgm:presLayoutVars>
          <dgm:bulletEnabled val="1"/>
        </dgm:presLayoutVars>
      </dgm:prSet>
      <dgm:spPr/>
    </dgm:pt>
    <dgm:pt modelId="{AD56E365-8070-47A9-860A-0AA3FC75647D}" type="pres">
      <dgm:prSet presAssocID="{4145FD53-F559-44F5-9A62-6CA9CDD806F6}" presName="line1" presStyleLbl="callout" presStyleIdx="0"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A5357C13-3CCF-419F-964F-A00400448043}" type="pres">
      <dgm:prSet presAssocID="{4145FD53-F559-44F5-9A62-6CA9CDD806F6}" presName="d1" presStyleLbl="callout" presStyleIdx="1"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47ACC5DB-FDC4-492D-BD88-4EED9F83D28B}" type="pres">
      <dgm:prSet presAssocID="{C0CEFC09-F32E-42B1-870E-D77D85A9D5FE}" presName="circle2" presStyleLbl="lnNode1" presStyleIdx="1"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ACE68381-81FD-4B1E-B38E-0D1A1D73D05B}" type="pres">
      <dgm:prSet presAssocID="{C0CEFC09-F32E-42B1-870E-D77D85A9D5FE}" presName="text2" presStyleLbl="revTx" presStyleIdx="1" presStyleCnt="3">
        <dgm:presLayoutVars>
          <dgm:bulletEnabled val="1"/>
        </dgm:presLayoutVars>
      </dgm:prSet>
      <dgm:spPr/>
    </dgm:pt>
    <dgm:pt modelId="{4193F904-36BA-47BB-B377-631C31506C03}" type="pres">
      <dgm:prSet presAssocID="{C0CEFC09-F32E-42B1-870E-D77D85A9D5FE}" presName="line2" presStyleLbl="callout" presStyleIdx="2"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870E3FEB-E6D2-4A20-8603-497A89449F82}" type="pres">
      <dgm:prSet presAssocID="{C0CEFC09-F32E-42B1-870E-D77D85A9D5FE}" presName="d2" presStyleLbl="callout" presStyleIdx="3"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069C574C-B958-4262-9659-6840F2EAC6B7}" type="pres">
      <dgm:prSet presAssocID="{48C9E715-8D81-4D36-89FA-923F060847EA}" presName="circle3" presStyleLbl="lnNode1" presStyleIdx="2"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D686026E-DBAC-44C2-8DEC-91C17F0AAC9F}" type="pres">
      <dgm:prSet presAssocID="{48C9E715-8D81-4D36-89FA-923F060847EA}" presName="text3" presStyleLbl="revTx" presStyleIdx="2" presStyleCnt="3">
        <dgm:presLayoutVars>
          <dgm:bulletEnabled val="1"/>
        </dgm:presLayoutVars>
      </dgm:prSet>
      <dgm:spPr/>
    </dgm:pt>
    <dgm:pt modelId="{0AF0797A-47B2-49C9-8F65-0C02BC55E765}" type="pres">
      <dgm:prSet presAssocID="{48C9E715-8D81-4D36-89FA-923F060847EA}" presName="line3" presStyleLbl="callout" presStyleIdx="4"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05859185-F3D8-4935-AB9B-4481093E0428}" type="pres">
      <dgm:prSet presAssocID="{48C9E715-8D81-4D36-89FA-923F060847EA}" presName="d3" presStyleLbl="callout" presStyleIdx="5"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Lst>
  <dgm:cxnLst>
    <dgm:cxn modelId="{CF34230B-85D4-46BE-A078-A8703C545A30}" srcId="{71B99FBE-B2F4-41C3-82AD-4F33078072EB}" destId="{4145FD53-F559-44F5-9A62-6CA9CDD806F6}" srcOrd="0" destOrd="0" parTransId="{F15BD8C9-B558-4102-8F3E-257D84649F8F}" sibTransId="{9EABF26D-92DB-41D2-A8AB-ED2FCC94DEA8}"/>
    <dgm:cxn modelId="{A6797F45-F15F-4967-BB3C-2E94B609AF98}" type="presOf" srcId="{4145FD53-F559-44F5-9A62-6CA9CDD806F6}" destId="{AE3CDAEA-43DB-4DC4-ABBD-1C0264C9454C}" srcOrd="0" destOrd="0" presId="urn:microsoft.com/office/officeart/2005/8/layout/target1"/>
    <dgm:cxn modelId="{BA6CCB68-7282-4892-89DD-8BFEDDFF8B67}" type="presOf" srcId="{C0CEFC09-F32E-42B1-870E-D77D85A9D5FE}" destId="{ACE68381-81FD-4B1E-B38E-0D1A1D73D05B}" srcOrd="0" destOrd="0" presId="urn:microsoft.com/office/officeart/2005/8/layout/target1"/>
    <dgm:cxn modelId="{396FC56C-1995-49B1-B19C-B4EF913C32C4}" type="presOf" srcId="{48C9E715-8D81-4D36-89FA-923F060847EA}" destId="{D686026E-DBAC-44C2-8DEC-91C17F0AAC9F}" srcOrd="0" destOrd="0" presId="urn:microsoft.com/office/officeart/2005/8/layout/target1"/>
    <dgm:cxn modelId="{7B9465BB-1313-40B0-B9BD-488ACABF42F3}" srcId="{71B99FBE-B2F4-41C3-82AD-4F33078072EB}" destId="{C0CEFC09-F32E-42B1-870E-D77D85A9D5FE}" srcOrd="1" destOrd="0" parTransId="{732A5E49-D0D8-4669-AEE1-632DDEA52B60}" sibTransId="{81DB7A8D-2131-430E-A654-3325D8CCB650}"/>
    <dgm:cxn modelId="{B20863E7-68A3-45F4-A62F-BEF0BFB56F3A}" type="presOf" srcId="{71B99FBE-B2F4-41C3-82AD-4F33078072EB}" destId="{50A095E1-C139-4942-B150-676B0632A688}" srcOrd="0" destOrd="0" presId="urn:microsoft.com/office/officeart/2005/8/layout/target1"/>
    <dgm:cxn modelId="{EB532BEE-9B52-4202-AA26-B0CBA502AE85}" srcId="{71B99FBE-B2F4-41C3-82AD-4F33078072EB}" destId="{48C9E715-8D81-4D36-89FA-923F060847EA}" srcOrd="2" destOrd="0" parTransId="{11EED92A-9BAF-4B71-B9CC-339B06A360FD}" sibTransId="{608B83C6-94D1-47CC-A80E-AE976E764918}"/>
    <dgm:cxn modelId="{958CFA84-53CA-4F5A-BB21-A52066C1D88E}" type="presParOf" srcId="{50A095E1-C139-4942-B150-676B0632A688}" destId="{C292E644-659A-4BC3-A11B-E3492132C4CD}" srcOrd="0" destOrd="0" presId="urn:microsoft.com/office/officeart/2005/8/layout/target1"/>
    <dgm:cxn modelId="{1F13B564-8CDB-4914-B724-3ED308186048}" type="presParOf" srcId="{50A095E1-C139-4942-B150-676B0632A688}" destId="{AE3CDAEA-43DB-4DC4-ABBD-1C0264C9454C}" srcOrd="1" destOrd="0" presId="urn:microsoft.com/office/officeart/2005/8/layout/target1"/>
    <dgm:cxn modelId="{FB7C044F-158B-41DC-9842-DE2FC3C9FF23}" type="presParOf" srcId="{50A095E1-C139-4942-B150-676B0632A688}" destId="{AD56E365-8070-47A9-860A-0AA3FC75647D}" srcOrd="2" destOrd="0" presId="urn:microsoft.com/office/officeart/2005/8/layout/target1"/>
    <dgm:cxn modelId="{C5BAC10C-D23D-466D-8054-004BCCA4F99C}" type="presParOf" srcId="{50A095E1-C139-4942-B150-676B0632A688}" destId="{A5357C13-3CCF-419F-964F-A00400448043}" srcOrd="3" destOrd="0" presId="urn:microsoft.com/office/officeart/2005/8/layout/target1"/>
    <dgm:cxn modelId="{7E539638-1BBC-4291-B209-B189FE79D98E}" type="presParOf" srcId="{50A095E1-C139-4942-B150-676B0632A688}" destId="{47ACC5DB-FDC4-492D-BD88-4EED9F83D28B}" srcOrd="4" destOrd="0" presId="urn:microsoft.com/office/officeart/2005/8/layout/target1"/>
    <dgm:cxn modelId="{4E811ADF-8596-4D0E-83D4-C30C7B630C80}" type="presParOf" srcId="{50A095E1-C139-4942-B150-676B0632A688}" destId="{ACE68381-81FD-4B1E-B38E-0D1A1D73D05B}" srcOrd="5" destOrd="0" presId="urn:microsoft.com/office/officeart/2005/8/layout/target1"/>
    <dgm:cxn modelId="{68B08A1C-1916-4D80-8D61-D10F7DBF8918}" type="presParOf" srcId="{50A095E1-C139-4942-B150-676B0632A688}" destId="{4193F904-36BA-47BB-B377-631C31506C03}" srcOrd="6" destOrd="0" presId="urn:microsoft.com/office/officeart/2005/8/layout/target1"/>
    <dgm:cxn modelId="{FD3C1C15-CDCA-4047-BBC9-860ACEDC8447}" type="presParOf" srcId="{50A095E1-C139-4942-B150-676B0632A688}" destId="{870E3FEB-E6D2-4A20-8603-497A89449F82}" srcOrd="7" destOrd="0" presId="urn:microsoft.com/office/officeart/2005/8/layout/target1"/>
    <dgm:cxn modelId="{273739AB-47FD-4070-89E8-08F6AA563769}" type="presParOf" srcId="{50A095E1-C139-4942-B150-676B0632A688}" destId="{069C574C-B958-4262-9659-6840F2EAC6B7}" srcOrd="8" destOrd="0" presId="urn:microsoft.com/office/officeart/2005/8/layout/target1"/>
    <dgm:cxn modelId="{37FB0043-1841-46EB-A990-2EBDA8C2A59A}" type="presParOf" srcId="{50A095E1-C139-4942-B150-676B0632A688}" destId="{D686026E-DBAC-44C2-8DEC-91C17F0AAC9F}" srcOrd="9" destOrd="0" presId="urn:microsoft.com/office/officeart/2005/8/layout/target1"/>
    <dgm:cxn modelId="{824BABAF-2A23-4B18-95A3-3D2657E2486A}" type="presParOf" srcId="{50A095E1-C139-4942-B150-676B0632A688}" destId="{0AF0797A-47B2-49C9-8F65-0C02BC55E765}" srcOrd="10" destOrd="0" presId="urn:microsoft.com/office/officeart/2005/8/layout/target1"/>
    <dgm:cxn modelId="{F5863CF5-ECFB-40FF-8AF0-D1E4F30E1DC3}" type="presParOf" srcId="{50A095E1-C139-4942-B150-676B0632A688}" destId="{05859185-F3D8-4935-AB9B-4481093E0428}"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B99FBE-B2F4-41C3-82AD-4F33078072EB}" type="doc">
      <dgm:prSet loTypeId="urn:microsoft.com/office/officeart/2005/8/layout/target1" loCatId="relationship" qsTypeId="urn:microsoft.com/office/officeart/2005/8/quickstyle/simple3" qsCatId="simple" csTypeId="urn:microsoft.com/office/officeart/2005/8/colors/accent1_2" csCatId="accent1" phldr="1"/>
      <dgm:spPr/>
      <dgm:t>
        <a:bodyPr/>
        <a:lstStyle/>
        <a:p>
          <a:endParaRPr/>
        </a:p>
      </dgm:t>
    </dgm:pt>
    <dgm:pt modelId="{F15BD8C9-B558-4102-8F3E-257D84649F8F}" type="parTrans" cxnId="{89CE8367-8B84-4D5A-BCB7-3C1D11E65BAE}">
      <dgm:prSet/>
      <dgm:spPr/>
      <dgm:t>
        <a:bodyPr/>
        <a:lstStyle/>
        <a:p>
          <a:endParaRPr lang="en-US"/>
        </a:p>
      </dgm:t>
    </dgm:pt>
    <dgm:pt modelId="{4145FD53-F559-44F5-9A62-6CA9CDD806F6}">
      <dgm:prSet phldrT="[Text]" phldr="1"/>
      <dgm:spPr>
        <a:noFill/>
        <a:ln>
          <a:noFill/>
        </a:ln>
      </dgm:spPr>
      <dgm:t>
        <a:bodyPr/>
        <a:lstStyle/>
        <a:p>
          <a:endParaRPr lang="en-US" dirty="0"/>
        </a:p>
      </dgm:t>
    </dgm:pt>
    <dgm:pt modelId="{9EABF26D-92DB-41D2-A8AB-ED2FCC94DEA8}" type="sibTrans" cxnId="{89CE8367-8B84-4D5A-BCB7-3C1D11E65BAE}">
      <dgm:prSet/>
      <dgm:spPr/>
      <dgm:t>
        <a:bodyPr/>
        <a:lstStyle/>
        <a:p>
          <a:endParaRPr lang="en-US"/>
        </a:p>
      </dgm:t>
    </dgm:pt>
    <dgm:pt modelId="{732A5E49-D0D8-4669-AEE1-632DDEA52B60}" type="parTrans" cxnId="{A2C58A2E-1927-4D91-8190-698568CA44AC}">
      <dgm:prSet/>
      <dgm:spPr/>
      <dgm:t>
        <a:bodyPr/>
        <a:lstStyle/>
        <a:p>
          <a:endParaRPr lang="en-US"/>
        </a:p>
      </dgm:t>
    </dgm:pt>
    <dgm:pt modelId="{C0CEFC09-F32E-42B1-870E-D77D85A9D5FE}">
      <dgm:prSet phldrT="[Text]" phldr="1"/>
      <dgm:spPr>
        <a:noFill/>
        <a:ln>
          <a:noFill/>
        </a:ln>
      </dgm:spPr>
      <dgm:t>
        <a:bodyPr/>
        <a:lstStyle/>
        <a:p>
          <a:endParaRPr lang="en-US" dirty="0"/>
        </a:p>
      </dgm:t>
    </dgm:pt>
    <dgm:pt modelId="{81DB7A8D-2131-430E-A654-3325D8CCB650}" type="sibTrans" cxnId="{A2C58A2E-1927-4D91-8190-698568CA44AC}">
      <dgm:prSet/>
      <dgm:spPr/>
      <dgm:t>
        <a:bodyPr/>
        <a:lstStyle/>
        <a:p>
          <a:endParaRPr lang="en-US"/>
        </a:p>
      </dgm:t>
    </dgm:pt>
    <dgm:pt modelId="{11EED92A-9BAF-4B71-B9CC-339B06A360FD}" type="parTrans" cxnId="{A46A152C-97A4-4C20-A1EB-8749D4B33A43}">
      <dgm:prSet/>
      <dgm:spPr/>
      <dgm:t>
        <a:bodyPr/>
        <a:lstStyle/>
        <a:p>
          <a:endParaRPr lang="en-US"/>
        </a:p>
      </dgm:t>
    </dgm:pt>
    <dgm:pt modelId="{48C9E715-8D81-4D36-89FA-923F060847EA}">
      <dgm:prSet phldrT="[Text]" phldr="1"/>
      <dgm:spPr>
        <a:noFill/>
        <a:ln>
          <a:noFill/>
        </a:ln>
      </dgm:spPr>
      <dgm:t>
        <a:bodyPr/>
        <a:lstStyle/>
        <a:p>
          <a:endParaRPr lang="en-US" dirty="0"/>
        </a:p>
      </dgm:t>
    </dgm:pt>
    <dgm:pt modelId="{608B83C6-94D1-47CC-A80E-AE976E764918}" type="sibTrans" cxnId="{A46A152C-97A4-4C20-A1EB-8749D4B33A43}">
      <dgm:prSet/>
      <dgm:spPr/>
      <dgm:t>
        <a:bodyPr/>
        <a:lstStyle/>
        <a:p>
          <a:endParaRPr lang="en-US"/>
        </a:p>
      </dgm:t>
    </dgm:pt>
    <dgm:pt modelId="{50A095E1-C139-4942-B150-676B0632A688}" type="pres">
      <dgm:prSet presAssocID="{71B99FBE-B2F4-41C3-82AD-4F33078072EB}" presName="composite" presStyleCnt="0">
        <dgm:presLayoutVars>
          <dgm:chMax val="5"/>
          <dgm:dir/>
          <dgm:resizeHandles val="exact"/>
        </dgm:presLayoutVars>
      </dgm:prSet>
      <dgm:spPr/>
    </dgm:pt>
    <dgm:pt modelId="{C292E644-659A-4BC3-A11B-E3492132C4CD}" type="pres">
      <dgm:prSet presAssocID="{4145FD53-F559-44F5-9A62-6CA9CDD806F6}" presName="circle1" presStyleLbl="lnNode1" presStyleIdx="0"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AE3CDAEA-43DB-4DC4-ABBD-1C0264C9454C}" type="pres">
      <dgm:prSet presAssocID="{4145FD53-F559-44F5-9A62-6CA9CDD806F6}" presName="text1" presStyleLbl="revTx" presStyleIdx="0" presStyleCnt="3">
        <dgm:presLayoutVars>
          <dgm:bulletEnabled val="1"/>
        </dgm:presLayoutVars>
      </dgm:prSet>
      <dgm:spPr/>
    </dgm:pt>
    <dgm:pt modelId="{AD56E365-8070-47A9-860A-0AA3FC75647D}" type="pres">
      <dgm:prSet presAssocID="{4145FD53-F559-44F5-9A62-6CA9CDD806F6}" presName="line1" presStyleLbl="callout" presStyleIdx="0"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A5357C13-3CCF-419F-964F-A00400448043}" type="pres">
      <dgm:prSet presAssocID="{4145FD53-F559-44F5-9A62-6CA9CDD806F6}" presName="d1" presStyleLbl="callout" presStyleIdx="1"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47ACC5DB-FDC4-492D-BD88-4EED9F83D28B}" type="pres">
      <dgm:prSet presAssocID="{C0CEFC09-F32E-42B1-870E-D77D85A9D5FE}" presName="circle2" presStyleLbl="lnNode1" presStyleIdx="1"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ACE68381-81FD-4B1E-B38E-0D1A1D73D05B}" type="pres">
      <dgm:prSet presAssocID="{C0CEFC09-F32E-42B1-870E-D77D85A9D5FE}" presName="text2" presStyleLbl="revTx" presStyleIdx="1" presStyleCnt="3">
        <dgm:presLayoutVars>
          <dgm:bulletEnabled val="1"/>
        </dgm:presLayoutVars>
      </dgm:prSet>
      <dgm:spPr/>
    </dgm:pt>
    <dgm:pt modelId="{4193F904-36BA-47BB-B377-631C31506C03}" type="pres">
      <dgm:prSet presAssocID="{C0CEFC09-F32E-42B1-870E-D77D85A9D5FE}" presName="line2" presStyleLbl="callout" presStyleIdx="2"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870E3FEB-E6D2-4A20-8603-497A89449F82}" type="pres">
      <dgm:prSet presAssocID="{C0CEFC09-F32E-42B1-870E-D77D85A9D5FE}" presName="d2" presStyleLbl="callout" presStyleIdx="3"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069C574C-B958-4262-9659-6840F2EAC6B7}" type="pres">
      <dgm:prSet presAssocID="{48C9E715-8D81-4D36-89FA-923F060847EA}" presName="circle3" presStyleLbl="lnNode1" presStyleIdx="2"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D686026E-DBAC-44C2-8DEC-91C17F0AAC9F}" type="pres">
      <dgm:prSet presAssocID="{48C9E715-8D81-4D36-89FA-923F060847EA}" presName="text3" presStyleLbl="revTx" presStyleIdx="2" presStyleCnt="3">
        <dgm:presLayoutVars>
          <dgm:bulletEnabled val="1"/>
        </dgm:presLayoutVars>
      </dgm:prSet>
      <dgm:spPr/>
    </dgm:pt>
    <dgm:pt modelId="{0AF0797A-47B2-49C9-8F65-0C02BC55E765}" type="pres">
      <dgm:prSet presAssocID="{48C9E715-8D81-4D36-89FA-923F060847EA}" presName="line3" presStyleLbl="callout" presStyleIdx="4"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05859185-F3D8-4935-AB9B-4481093E0428}" type="pres">
      <dgm:prSet presAssocID="{48C9E715-8D81-4D36-89FA-923F060847EA}" presName="d3" presStyleLbl="callout" presStyleIdx="5"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Lst>
  <dgm:cxnLst>
    <dgm:cxn modelId="{23A8F814-495A-4A47-871E-2E75467AF97E}" type="presOf" srcId="{71B99FBE-B2F4-41C3-82AD-4F33078072EB}" destId="{50A095E1-C139-4942-B150-676B0632A688}" srcOrd="0" destOrd="0" presId="urn:microsoft.com/office/officeart/2005/8/layout/target1"/>
    <dgm:cxn modelId="{A46A152C-97A4-4C20-A1EB-8749D4B33A43}" srcId="{71B99FBE-B2F4-41C3-82AD-4F33078072EB}" destId="{48C9E715-8D81-4D36-89FA-923F060847EA}" srcOrd="2" destOrd="0" parTransId="{11EED92A-9BAF-4B71-B9CC-339B06A360FD}" sibTransId="{608B83C6-94D1-47CC-A80E-AE976E764918}"/>
    <dgm:cxn modelId="{A2C58A2E-1927-4D91-8190-698568CA44AC}" srcId="{71B99FBE-B2F4-41C3-82AD-4F33078072EB}" destId="{C0CEFC09-F32E-42B1-870E-D77D85A9D5FE}" srcOrd="1" destOrd="0" parTransId="{732A5E49-D0D8-4669-AEE1-632DDEA52B60}" sibTransId="{81DB7A8D-2131-430E-A654-3325D8CCB650}"/>
    <dgm:cxn modelId="{89CE8367-8B84-4D5A-BCB7-3C1D11E65BAE}" srcId="{71B99FBE-B2F4-41C3-82AD-4F33078072EB}" destId="{4145FD53-F559-44F5-9A62-6CA9CDD806F6}" srcOrd="0" destOrd="0" parTransId="{F15BD8C9-B558-4102-8F3E-257D84649F8F}" sibTransId="{9EABF26D-92DB-41D2-A8AB-ED2FCC94DEA8}"/>
    <dgm:cxn modelId="{B229E847-A31E-4950-91D5-577D80A2171F}" type="presOf" srcId="{48C9E715-8D81-4D36-89FA-923F060847EA}" destId="{D686026E-DBAC-44C2-8DEC-91C17F0AAC9F}" srcOrd="0" destOrd="0" presId="urn:microsoft.com/office/officeart/2005/8/layout/target1"/>
    <dgm:cxn modelId="{EF7AEFA1-049C-4058-991D-653482FC4755}" type="presOf" srcId="{4145FD53-F559-44F5-9A62-6CA9CDD806F6}" destId="{AE3CDAEA-43DB-4DC4-ABBD-1C0264C9454C}" srcOrd="0" destOrd="0" presId="urn:microsoft.com/office/officeart/2005/8/layout/target1"/>
    <dgm:cxn modelId="{2FD6DDE7-7DEE-486F-8EDE-5488125F4007}" type="presOf" srcId="{C0CEFC09-F32E-42B1-870E-D77D85A9D5FE}" destId="{ACE68381-81FD-4B1E-B38E-0D1A1D73D05B}" srcOrd="0" destOrd="0" presId="urn:microsoft.com/office/officeart/2005/8/layout/target1"/>
    <dgm:cxn modelId="{5D648428-E33B-4A98-A019-F275B7561020}" type="presParOf" srcId="{50A095E1-C139-4942-B150-676B0632A688}" destId="{C292E644-659A-4BC3-A11B-E3492132C4CD}" srcOrd="0" destOrd="0" presId="urn:microsoft.com/office/officeart/2005/8/layout/target1"/>
    <dgm:cxn modelId="{9E65C0FE-F316-4D9D-B303-8C6C64DF7170}" type="presParOf" srcId="{50A095E1-C139-4942-B150-676B0632A688}" destId="{AE3CDAEA-43DB-4DC4-ABBD-1C0264C9454C}" srcOrd="1" destOrd="0" presId="urn:microsoft.com/office/officeart/2005/8/layout/target1"/>
    <dgm:cxn modelId="{F6BFC0DA-6094-4E7E-A589-895EDDBF6639}" type="presParOf" srcId="{50A095E1-C139-4942-B150-676B0632A688}" destId="{AD56E365-8070-47A9-860A-0AA3FC75647D}" srcOrd="2" destOrd="0" presId="urn:microsoft.com/office/officeart/2005/8/layout/target1"/>
    <dgm:cxn modelId="{EB02495F-B61B-49DB-A2F4-B91401CC9227}" type="presParOf" srcId="{50A095E1-C139-4942-B150-676B0632A688}" destId="{A5357C13-3CCF-419F-964F-A00400448043}" srcOrd="3" destOrd="0" presId="urn:microsoft.com/office/officeart/2005/8/layout/target1"/>
    <dgm:cxn modelId="{9AEB9A8D-0022-4020-BB02-169BCAEFAC64}" type="presParOf" srcId="{50A095E1-C139-4942-B150-676B0632A688}" destId="{47ACC5DB-FDC4-492D-BD88-4EED9F83D28B}" srcOrd="4" destOrd="0" presId="urn:microsoft.com/office/officeart/2005/8/layout/target1"/>
    <dgm:cxn modelId="{2323CF55-76D4-4709-A882-C5C0EB45DB5F}" type="presParOf" srcId="{50A095E1-C139-4942-B150-676B0632A688}" destId="{ACE68381-81FD-4B1E-B38E-0D1A1D73D05B}" srcOrd="5" destOrd="0" presId="urn:microsoft.com/office/officeart/2005/8/layout/target1"/>
    <dgm:cxn modelId="{D35AC7C9-6C29-44DB-AC55-CB9F68B5A501}" type="presParOf" srcId="{50A095E1-C139-4942-B150-676B0632A688}" destId="{4193F904-36BA-47BB-B377-631C31506C03}" srcOrd="6" destOrd="0" presId="urn:microsoft.com/office/officeart/2005/8/layout/target1"/>
    <dgm:cxn modelId="{0A091B74-55C6-46E2-B6D8-C1D3EFCEEAE0}" type="presParOf" srcId="{50A095E1-C139-4942-B150-676B0632A688}" destId="{870E3FEB-E6D2-4A20-8603-497A89449F82}" srcOrd="7" destOrd="0" presId="urn:microsoft.com/office/officeart/2005/8/layout/target1"/>
    <dgm:cxn modelId="{1D76673B-7774-4189-8C9E-AB41BFC63327}" type="presParOf" srcId="{50A095E1-C139-4942-B150-676B0632A688}" destId="{069C574C-B958-4262-9659-6840F2EAC6B7}" srcOrd="8" destOrd="0" presId="urn:microsoft.com/office/officeart/2005/8/layout/target1"/>
    <dgm:cxn modelId="{C91A0043-14AA-405B-87DF-AF6690D904EB}" type="presParOf" srcId="{50A095E1-C139-4942-B150-676B0632A688}" destId="{D686026E-DBAC-44C2-8DEC-91C17F0AAC9F}" srcOrd="9" destOrd="0" presId="urn:microsoft.com/office/officeart/2005/8/layout/target1"/>
    <dgm:cxn modelId="{6E52922F-6405-4240-BC2A-6E9C73760FC7}" type="presParOf" srcId="{50A095E1-C139-4942-B150-676B0632A688}" destId="{0AF0797A-47B2-49C9-8F65-0C02BC55E765}" srcOrd="10" destOrd="0" presId="urn:microsoft.com/office/officeart/2005/8/layout/target1"/>
    <dgm:cxn modelId="{EE808845-B198-4720-9A8B-CF2C32905178}" type="presParOf" srcId="{50A095E1-C139-4942-B150-676B0632A688}" destId="{05859185-F3D8-4935-AB9B-4481093E0428}" srcOrd="11" destOrd="0" presId="urn:microsoft.com/office/officeart/2005/8/layout/targe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1B99FBE-B2F4-41C3-82AD-4F33078072EB}" type="doc">
      <dgm:prSet loTypeId="urn:microsoft.com/office/officeart/2005/8/layout/target1" loCatId="relationship" qsTypeId="urn:microsoft.com/office/officeart/2005/8/quickstyle/simple3" qsCatId="simple" csTypeId="urn:microsoft.com/office/officeart/2005/8/colors/accent1_2" csCatId="accent1" phldr="1"/>
      <dgm:spPr/>
      <dgm:t>
        <a:bodyPr/>
        <a:lstStyle/>
        <a:p>
          <a:endParaRPr/>
        </a:p>
      </dgm:t>
    </dgm:pt>
    <dgm:pt modelId="{F15BD8C9-B558-4102-8F3E-257D84649F8F}" type="parTrans" cxnId="{A4D378E9-295A-4704-B2D2-6155F57ECB0F}">
      <dgm:prSet/>
      <dgm:spPr/>
      <dgm:t>
        <a:bodyPr/>
        <a:lstStyle/>
        <a:p>
          <a:endParaRPr lang="en-US"/>
        </a:p>
      </dgm:t>
    </dgm:pt>
    <dgm:pt modelId="{4145FD53-F559-44F5-9A62-6CA9CDD806F6}">
      <dgm:prSet phldrT="[Text]" phldr="1"/>
      <dgm:spPr>
        <a:noFill/>
        <a:ln>
          <a:noFill/>
        </a:ln>
      </dgm:spPr>
      <dgm:t>
        <a:bodyPr/>
        <a:lstStyle/>
        <a:p>
          <a:endParaRPr lang="en-US" dirty="0"/>
        </a:p>
      </dgm:t>
    </dgm:pt>
    <dgm:pt modelId="{9EABF26D-92DB-41D2-A8AB-ED2FCC94DEA8}" type="sibTrans" cxnId="{A4D378E9-295A-4704-B2D2-6155F57ECB0F}">
      <dgm:prSet/>
      <dgm:spPr/>
      <dgm:t>
        <a:bodyPr/>
        <a:lstStyle/>
        <a:p>
          <a:endParaRPr lang="en-US"/>
        </a:p>
      </dgm:t>
    </dgm:pt>
    <dgm:pt modelId="{732A5E49-D0D8-4669-AEE1-632DDEA52B60}" type="parTrans" cxnId="{18DB0F7A-DD46-4541-96A9-4B42DA9B2B91}">
      <dgm:prSet/>
      <dgm:spPr/>
      <dgm:t>
        <a:bodyPr/>
        <a:lstStyle/>
        <a:p>
          <a:endParaRPr lang="en-US"/>
        </a:p>
      </dgm:t>
    </dgm:pt>
    <dgm:pt modelId="{C0CEFC09-F32E-42B1-870E-D77D85A9D5FE}">
      <dgm:prSet phldrT="[Text]" phldr="1"/>
      <dgm:spPr>
        <a:noFill/>
        <a:ln>
          <a:noFill/>
        </a:ln>
      </dgm:spPr>
      <dgm:t>
        <a:bodyPr/>
        <a:lstStyle/>
        <a:p>
          <a:endParaRPr lang="en-US" dirty="0"/>
        </a:p>
      </dgm:t>
    </dgm:pt>
    <dgm:pt modelId="{81DB7A8D-2131-430E-A654-3325D8CCB650}" type="sibTrans" cxnId="{18DB0F7A-DD46-4541-96A9-4B42DA9B2B91}">
      <dgm:prSet/>
      <dgm:spPr/>
      <dgm:t>
        <a:bodyPr/>
        <a:lstStyle/>
        <a:p>
          <a:endParaRPr lang="en-US"/>
        </a:p>
      </dgm:t>
    </dgm:pt>
    <dgm:pt modelId="{11EED92A-9BAF-4B71-B9CC-339B06A360FD}" type="parTrans" cxnId="{6EA1FE16-067A-4002-9465-46C44C40CB06}">
      <dgm:prSet/>
      <dgm:spPr/>
      <dgm:t>
        <a:bodyPr/>
        <a:lstStyle/>
        <a:p>
          <a:endParaRPr lang="en-US"/>
        </a:p>
      </dgm:t>
    </dgm:pt>
    <dgm:pt modelId="{48C9E715-8D81-4D36-89FA-923F060847EA}">
      <dgm:prSet phldrT="[Text]" phldr="1"/>
      <dgm:spPr>
        <a:noFill/>
        <a:ln>
          <a:noFill/>
        </a:ln>
      </dgm:spPr>
      <dgm:t>
        <a:bodyPr/>
        <a:lstStyle/>
        <a:p>
          <a:endParaRPr lang="en-US" dirty="0"/>
        </a:p>
      </dgm:t>
    </dgm:pt>
    <dgm:pt modelId="{608B83C6-94D1-47CC-A80E-AE976E764918}" type="sibTrans" cxnId="{6EA1FE16-067A-4002-9465-46C44C40CB06}">
      <dgm:prSet/>
      <dgm:spPr/>
      <dgm:t>
        <a:bodyPr/>
        <a:lstStyle/>
        <a:p>
          <a:endParaRPr lang="en-US"/>
        </a:p>
      </dgm:t>
    </dgm:pt>
    <dgm:pt modelId="{50A095E1-C139-4942-B150-676B0632A688}" type="pres">
      <dgm:prSet presAssocID="{71B99FBE-B2F4-41C3-82AD-4F33078072EB}" presName="composite" presStyleCnt="0">
        <dgm:presLayoutVars>
          <dgm:chMax val="5"/>
          <dgm:dir/>
          <dgm:resizeHandles val="exact"/>
        </dgm:presLayoutVars>
      </dgm:prSet>
      <dgm:spPr/>
    </dgm:pt>
    <dgm:pt modelId="{C292E644-659A-4BC3-A11B-E3492132C4CD}" type="pres">
      <dgm:prSet presAssocID="{4145FD53-F559-44F5-9A62-6CA9CDD806F6}" presName="circle1" presStyleLbl="lnNode1" presStyleIdx="0"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AE3CDAEA-43DB-4DC4-ABBD-1C0264C9454C}" type="pres">
      <dgm:prSet presAssocID="{4145FD53-F559-44F5-9A62-6CA9CDD806F6}" presName="text1" presStyleLbl="revTx" presStyleIdx="0" presStyleCnt="3">
        <dgm:presLayoutVars>
          <dgm:bulletEnabled val="1"/>
        </dgm:presLayoutVars>
      </dgm:prSet>
      <dgm:spPr/>
    </dgm:pt>
    <dgm:pt modelId="{AD56E365-8070-47A9-860A-0AA3FC75647D}" type="pres">
      <dgm:prSet presAssocID="{4145FD53-F559-44F5-9A62-6CA9CDD806F6}" presName="line1" presStyleLbl="callout" presStyleIdx="0"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A5357C13-3CCF-419F-964F-A00400448043}" type="pres">
      <dgm:prSet presAssocID="{4145FD53-F559-44F5-9A62-6CA9CDD806F6}" presName="d1" presStyleLbl="callout" presStyleIdx="1"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47ACC5DB-FDC4-492D-BD88-4EED9F83D28B}" type="pres">
      <dgm:prSet presAssocID="{C0CEFC09-F32E-42B1-870E-D77D85A9D5FE}" presName="circle2" presStyleLbl="lnNode1" presStyleIdx="1"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ACE68381-81FD-4B1E-B38E-0D1A1D73D05B}" type="pres">
      <dgm:prSet presAssocID="{C0CEFC09-F32E-42B1-870E-D77D85A9D5FE}" presName="text2" presStyleLbl="revTx" presStyleIdx="1" presStyleCnt="3">
        <dgm:presLayoutVars>
          <dgm:bulletEnabled val="1"/>
        </dgm:presLayoutVars>
      </dgm:prSet>
      <dgm:spPr/>
    </dgm:pt>
    <dgm:pt modelId="{4193F904-36BA-47BB-B377-631C31506C03}" type="pres">
      <dgm:prSet presAssocID="{C0CEFC09-F32E-42B1-870E-D77D85A9D5FE}" presName="line2" presStyleLbl="callout" presStyleIdx="2"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870E3FEB-E6D2-4A20-8603-497A89449F82}" type="pres">
      <dgm:prSet presAssocID="{C0CEFC09-F32E-42B1-870E-D77D85A9D5FE}" presName="d2" presStyleLbl="callout" presStyleIdx="3"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069C574C-B958-4262-9659-6840F2EAC6B7}" type="pres">
      <dgm:prSet presAssocID="{48C9E715-8D81-4D36-89FA-923F060847EA}" presName="circle3" presStyleLbl="lnNode1" presStyleIdx="2"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D686026E-DBAC-44C2-8DEC-91C17F0AAC9F}" type="pres">
      <dgm:prSet presAssocID="{48C9E715-8D81-4D36-89FA-923F060847EA}" presName="text3" presStyleLbl="revTx" presStyleIdx="2" presStyleCnt="3">
        <dgm:presLayoutVars>
          <dgm:bulletEnabled val="1"/>
        </dgm:presLayoutVars>
      </dgm:prSet>
      <dgm:spPr/>
    </dgm:pt>
    <dgm:pt modelId="{0AF0797A-47B2-49C9-8F65-0C02BC55E765}" type="pres">
      <dgm:prSet presAssocID="{48C9E715-8D81-4D36-89FA-923F060847EA}" presName="line3" presStyleLbl="callout" presStyleIdx="4"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05859185-F3D8-4935-AB9B-4481093E0428}" type="pres">
      <dgm:prSet presAssocID="{48C9E715-8D81-4D36-89FA-923F060847EA}" presName="d3" presStyleLbl="callout" presStyleIdx="5"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Lst>
  <dgm:cxnLst>
    <dgm:cxn modelId="{3DF1A600-B02A-44CC-B9DB-96DFC9411F8E}" type="presOf" srcId="{4145FD53-F559-44F5-9A62-6CA9CDD806F6}" destId="{AE3CDAEA-43DB-4DC4-ABBD-1C0264C9454C}" srcOrd="0" destOrd="0" presId="urn:microsoft.com/office/officeart/2005/8/layout/target1"/>
    <dgm:cxn modelId="{E3234C13-24E6-4801-99A9-60C0B16D1FCC}" type="presOf" srcId="{71B99FBE-B2F4-41C3-82AD-4F33078072EB}" destId="{50A095E1-C139-4942-B150-676B0632A688}" srcOrd="0" destOrd="0" presId="urn:microsoft.com/office/officeart/2005/8/layout/target1"/>
    <dgm:cxn modelId="{A0791416-1AA8-469F-9F6C-147EE998019D}" type="presOf" srcId="{48C9E715-8D81-4D36-89FA-923F060847EA}" destId="{D686026E-DBAC-44C2-8DEC-91C17F0AAC9F}" srcOrd="0" destOrd="0" presId="urn:microsoft.com/office/officeart/2005/8/layout/target1"/>
    <dgm:cxn modelId="{6EA1FE16-067A-4002-9465-46C44C40CB06}" srcId="{71B99FBE-B2F4-41C3-82AD-4F33078072EB}" destId="{48C9E715-8D81-4D36-89FA-923F060847EA}" srcOrd="2" destOrd="0" parTransId="{11EED92A-9BAF-4B71-B9CC-339B06A360FD}" sibTransId="{608B83C6-94D1-47CC-A80E-AE976E764918}"/>
    <dgm:cxn modelId="{18DB0F7A-DD46-4541-96A9-4B42DA9B2B91}" srcId="{71B99FBE-B2F4-41C3-82AD-4F33078072EB}" destId="{C0CEFC09-F32E-42B1-870E-D77D85A9D5FE}" srcOrd="1" destOrd="0" parTransId="{732A5E49-D0D8-4669-AEE1-632DDEA52B60}" sibTransId="{81DB7A8D-2131-430E-A654-3325D8CCB650}"/>
    <dgm:cxn modelId="{2DB0FC7E-2044-460F-924B-C716B5CCC887}" type="presOf" srcId="{C0CEFC09-F32E-42B1-870E-D77D85A9D5FE}" destId="{ACE68381-81FD-4B1E-B38E-0D1A1D73D05B}" srcOrd="0" destOrd="0" presId="urn:microsoft.com/office/officeart/2005/8/layout/target1"/>
    <dgm:cxn modelId="{A4D378E9-295A-4704-B2D2-6155F57ECB0F}" srcId="{71B99FBE-B2F4-41C3-82AD-4F33078072EB}" destId="{4145FD53-F559-44F5-9A62-6CA9CDD806F6}" srcOrd="0" destOrd="0" parTransId="{F15BD8C9-B558-4102-8F3E-257D84649F8F}" sibTransId="{9EABF26D-92DB-41D2-A8AB-ED2FCC94DEA8}"/>
    <dgm:cxn modelId="{F53D06A5-52B8-48EE-ADA3-E6A3E2AC93E3}" type="presParOf" srcId="{50A095E1-C139-4942-B150-676B0632A688}" destId="{C292E644-659A-4BC3-A11B-E3492132C4CD}" srcOrd="0" destOrd="0" presId="urn:microsoft.com/office/officeart/2005/8/layout/target1"/>
    <dgm:cxn modelId="{5C5DA401-D20E-455B-B873-4BCBEF8F0782}" type="presParOf" srcId="{50A095E1-C139-4942-B150-676B0632A688}" destId="{AE3CDAEA-43DB-4DC4-ABBD-1C0264C9454C}" srcOrd="1" destOrd="0" presId="urn:microsoft.com/office/officeart/2005/8/layout/target1"/>
    <dgm:cxn modelId="{ADC2882A-82C4-4044-AC09-9BE8FCAFF931}" type="presParOf" srcId="{50A095E1-C139-4942-B150-676B0632A688}" destId="{AD56E365-8070-47A9-860A-0AA3FC75647D}" srcOrd="2" destOrd="0" presId="urn:microsoft.com/office/officeart/2005/8/layout/target1"/>
    <dgm:cxn modelId="{FDF30E81-6223-41D4-B7AB-1F07A6F7E858}" type="presParOf" srcId="{50A095E1-C139-4942-B150-676B0632A688}" destId="{A5357C13-3CCF-419F-964F-A00400448043}" srcOrd="3" destOrd="0" presId="urn:microsoft.com/office/officeart/2005/8/layout/target1"/>
    <dgm:cxn modelId="{26A1E780-D0AF-457C-BE59-72912185A5DA}" type="presParOf" srcId="{50A095E1-C139-4942-B150-676B0632A688}" destId="{47ACC5DB-FDC4-492D-BD88-4EED9F83D28B}" srcOrd="4" destOrd="0" presId="urn:microsoft.com/office/officeart/2005/8/layout/target1"/>
    <dgm:cxn modelId="{E3B5CD1E-1260-43B2-92DD-59777BD1FBA6}" type="presParOf" srcId="{50A095E1-C139-4942-B150-676B0632A688}" destId="{ACE68381-81FD-4B1E-B38E-0D1A1D73D05B}" srcOrd="5" destOrd="0" presId="urn:microsoft.com/office/officeart/2005/8/layout/target1"/>
    <dgm:cxn modelId="{4FCE8368-5C3C-47D4-AA4F-63B5A9722B78}" type="presParOf" srcId="{50A095E1-C139-4942-B150-676B0632A688}" destId="{4193F904-36BA-47BB-B377-631C31506C03}" srcOrd="6" destOrd="0" presId="urn:microsoft.com/office/officeart/2005/8/layout/target1"/>
    <dgm:cxn modelId="{B4FB4118-4972-418E-84D2-7278626CF749}" type="presParOf" srcId="{50A095E1-C139-4942-B150-676B0632A688}" destId="{870E3FEB-E6D2-4A20-8603-497A89449F82}" srcOrd="7" destOrd="0" presId="urn:microsoft.com/office/officeart/2005/8/layout/target1"/>
    <dgm:cxn modelId="{B2845106-9A97-4A9C-9C0D-685D9FCC97D2}" type="presParOf" srcId="{50A095E1-C139-4942-B150-676B0632A688}" destId="{069C574C-B958-4262-9659-6840F2EAC6B7}" srcOrd="8" destOrd="0" presId="urn:microsoft.com/office/officeart/2005/8/layout/target1"/>
    <dgm:cxn modelId="{6A2275C9-E719-46FF-8E4A-32290A21101D}" type="presParOf" srcId="{50A095E1-C139-4942-B150-676B0632A688}" destId="{D686026E-DBAC-44C2-8DEC-91C17F0AAC9F}" srcOrd="9" destOrd="0" presId="urn:microsoft.com/office/officeart/2005/8/layout/target1"/>
    <dgm:cxn modelId="{4A8FF32D-9179-4979-A1F8-0EBCE44072E9}" type="presParOf" srcId="{50A095E1-C139-4942-B150-676B0632A688}" destId="{0AF0797A-47B2-49C9-8F65-0C02BC55E765}" srcOrd="10" destOrd="0" presId="urn:microsoft.com/office/officeart/2005/8/layout/target1"/>
    <dgm:cxn modelId="{66313527-1CE7-45D9-B886-D0C886D1C7E7}" type="presParOf" srcId="{50A095E1-C139-4942-B150-676B0632A688}" destId="{05859185-F3D8-4935-AB9B-4481093E0428}" srcOrd="11" destOrd="0" presId="urn:microsoft.com/office/officeart/2005/8/layout/target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B99FBE-B2F4-41C3-82AD-4F33078072EB}" type="doc">
      <dgm:prSet loTypeId="urn:microsoft.com/office/officeart/2005/8/layout/target1" loCatId="relationship" qsTypeId="urn:microsoft.com/office/officeart/2005/8/quickstyle/simple3" qsCatId="simple" csTypeId="urn:microsoft.com/office/officeart/2005/8/colors/accent1_2" csCatId="accent1" phldr="1"/>
      <dgm:spPr/>
      <dgm:t>
        <a:bodyPr/>
        <a:lstStyle/>
        <a:p>
          <a:endParaRPr/>
        </a:p>
      </dgm:t>
    </dgm:pt>
    <dgm:pt modelId="{F15BD8C9-B558-4102-8F3E-257D84649F8F}" type="parTrans" cxnId="{330E2DED-34EB-4614-828B-E003D73F8764}">
      <dgm:prSet/>
      <dgm:spPr/>
      <dgm:t>
        <a:bodyPr/>
        <a:lstStyle/>
        <a:p>
          <a:endParaRPr lang="en-US"/>
        </a:p>
      </dgm:t>
    </dgm:pt>
    <dgm:pt modelId="{4145FD53-F559-44F5-9A62-6CA9CDD806F6}">
      <dgm:prSet phldrT="[Text]" phldr="1"/>
      <dgm:spPr>
        <a:noFill/>
        <a:ln>
          <a:noFill/>
        </a:ln>
      </dgm:spPr>
      <dgm:t>
        <a:bodyPr/>
        <a:lstStyle/>
        <a:p>
          <a:endParaRPr lang="en-US" dirty="0"/>
        </a:p>
      </dgm:t>
    </dgm:pt>
    <dgm:pt modelId="{9EABF26D-92DB-41D2-A8AB-ED2FCC94DEA8}" type="sibTrans" cxnId="{330E2DED-34EB-4614-828B-E003D73F8764}">
      <dgm:prSet/>
      <dgm:spPr/>
      <dgm:t>
        <a:bodyPr/>
        <a:lstStyle/>
        <a:p>
          <a:endParaRPr lang="en-US"/>
        </a:p>
      </dgm:t>
    </dgm:pt>
    <dgm:pt modelId="{732A5E49-D0D8-4669-AEE1-632DDEA52B60}" type="parTrans" cxnId="{0C774C86-539E-4CD6-B261-2E63839789C4}">
      <dgm:prSet/>
      <dgm:spPr/>
      <dgm:t>
        <a:bodyPr/>
        <a:lstStyle/>
        <a:p>
          <a:endParaRPr lang="en-US"/>
        </a:p>
      </dgm:t>
    </dgm:pt>
    <dgm:pt modelId="{C0CEFC09-F32E-42B1-870E-D77D85A9D5FE}">
      <dgm:prSet phldrT="[Text]" phldr="1"/>
      <dgm:spPr>
        <a:noFill/>
        <a:ln>
          <a:noFill/>
        </a:ln>
      </dgm:spPr>
      <dgm:t>
        <a:bodyPr/>
        <a:lstStyle/>
        <a:p>
          <a:endParaRPr lang="en-US" dirty="0"/>
        </a:p>
      </dgm:t>
    </dgm:pt>
    <dgm:pt modelId="{81DB7A8D-2131-430E-A654-3325D8CCB650}" type="sibTrans" cxnId="{0C774C86-539E-4CD6-B261-2E63839789C4}">
      <dgm:prSet/>
      <dgm:spPr/>
      <dgm:t>
        <a:bodyPr/>
        <a:lstStyle/>
        <a:p>
          <a:endParaRPr lang="en-US"/>
        </a:p>
      </dgm:t>
    </dgm:pt>
    <dgm:pt modelId="{11EED92A-9BAF-4B71-B9CC-339B06A360FD}" type="parTrans" cxnId="{27231C53-7F28-4E85-B825-E2C51F9E677B}">
      <dgm:prSet/>
      <dgm:spPr/>
      <dgm:t>
        <a:bodyPr/>
        <a:lstStyle/>
        <a:p>
          <a:endParaRPr lang="en-US"/>
        </a:p>
      </dgm:t>
    </dgm:pt>
    <dgm:pt modelId="{48C9E715-8D81-4D36-89FA-923F060847EA}">
      <dgm:prSet phldrT="[Text]" phldr="1"/>
      <dgm:spPr>
        <a:noFill/>
        <a:ln>
          <a:noFill/>
        </a:ln>
      </dgm:spPr>
      <dgm:t>
        <a:bodyPr/>
        <a:lstStyle/>
        <a:p>
          <a:endParaRPr lang="en-US" dirty="0"/>
        </a:p>
      </dgm:t>
    </dgm:pt>
    <dgm:pt modelId="{608B83C6-94D1-47CC-A80E-AE976E764918}" type="sibTrans" cxnId="{27231C53-7F28-4E85-B825-E2C51F9E677B}">
      <dgm:prSet/>
      <dgm:spPr/>
      <dgm:t>
        <a:bodyPr/>
        <a:lstStyle/>
        <a:p>
          <a:endParaRPr lang="en-US"/>
        </a:p>
      </dgm:t>
    </dgm:pt>
    <dgm:pt modelId="{50A095E1-C139-4942-B150-676B0632A688}" type="pres">
      <dgm:prSet presAssocID="{71B99FBE-B2F4-41C3-82AD-4F33078072EB}" presName="composite" presStyleCnt="0">
        <dgm:presLayoutVars>
          <dgm:chMax val="5"/>
          <dgm:dir/>
          <dgm:resizeHandles val="exact"/>
        </dgm:presLayoutVars>
      </dgm:prSet>
      <dgm:spPr/>
    </dgm:pt>
    <dgm:pt modelId="{C292E644-659A-4BC3-A11B-E3492132C4CD}" type="pres">
      <dgm:prSet presAssocID="{4145FD53-F559-44F5-9A62-6CA9CDD806F6}" presName="circle1" presStyleLbl="lnNode1" presStyleIdx="0"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AE3CDAEA-43DB-4DC4-ABBD-1C0264C9454C}" type="pres">
      <dgm:prSet presAssocID="{4145FD53-F559-44F5-9A62-6CA9CDD806F6}" presName="text1" presStyleLbl="revTx" presStyleIdx="0" presStyleCnt="3">
        <dgm:presLayoutVars>
          <dgm:bulletEnabled val="1"/>
        </dgm:presLayoutVars>
      </dgm:prSet>
      <dgm:spPr/>
    </dgm:pt>
    <dgm:pt modelId="{AD56E365-8070-47A9-860A-0AA3FC75647D}" type="pres">
      <dgm:prSet presAssocID="{4145FD53-F559-44F5-9A62-6CA9CDD806F6}" presName="line1" presStyleLbl="callout" presStyleIdx="0"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A5357C13-3CCF-419F-964F-A00400448043}" type="pres">
      <dgm:prSet presAssocID="{4145FD53-F559-44F5-9A62-6CA9CDD806F6}" presName="d1" presStyleLbl="callout" presStyleIdx="1" presStyleCnt="6" custLinFactY="-13157" custLinFactNeighborX="-18962" custLinFactNeighborY="-100000"/>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47ACC5DB-FDC4-492D-BD88-4EED9F83D28B}" type="pres">
      <dgm:prSet presAssocID="{C0CEFC09-F32E-42B1-870E-D77D85A9D5FE}" presName="circle2" presStyleLbl="lnNode1" presStyleIdx="1"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ACE68381-81FD-4B1E-B38E-0D1A1D73D05B}" type="pres">
      <dgm:prSet presAssocID="{C0CEFC09-F32E-42B1-870E-D77D85A9D5FE}" presName="text2" presStyleLbl="revTx" presStyleIdx="1" presStyleCnt="3">
        <dgm:presLayoutVars>
          <dgm:bulletEnabled val="1"/>
        </dgm:presLayoutVars>
      </dgm:prSet>
      <dgm:spPr/>
    </dgm:pt>
    <dgm:pt modelId="{4193F904-36BA-47BB-B377-631C31506C03}" type="pres">
      <dgm:prSet presAssocID="{C0CEFC09-F32E-42B1-870E-D77D85A9D5FE}" presName="line2" presStyleLbl="callout" presStyleIdx="2"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870E3FEB-E6D2-4A20-8603-497A89449F82}" type="pres">
      <dgm:prSet presAssocID="{C0CEFC09-F32E-42B1-870E-D77D85A9D5FE}" presName="d2" presStyleLbl="callout" presStyleIdx="3"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069C574C-B958-4262-9659-6840F2EAC6B7}" type="pres">
      <dgm:prSet presAssocID="{48C9E715-8D81-4D36-89FA-923F060847EA}" presName="circle3" presStyleLbl="lnNode1" presStyleIdx="2" presStyleCnt="3"/>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scene3d>
          <a:camera prst="orthographicFront"/>
          <a:lightRig rig="flat" dir="t"/>
        </a:scene3d>
        <a:sp3d prstMaterial="dkEdge">
          <a:bevelT w="8200" h="38100"/>
        </a:sp3d>
      </dgm:spPr>
    </dgm:pt>
    <dgm:pt modelId="{D686026E-DBAC-44C2-8DEC-91C17F0AAC9F}" type="pres">
      <dgm:prSet presAssocID="{48C9E715-8D81-4D36-89FA-923F060847EA}" presName="text3" presStyleLbl="revTx" presStyleIdx="2" presStyleCnt="3">
        <dgm:presLayoutVars>
          <dgm:bulletEnabled val="1"/>
        </dgm:presLayoutVars>
      </dgm:prSet>
      <dgm:spPr/>
    </dgm:pt>
    <dgm:pt modelId="{0AF0797A-47B2-49C9-8F65-0C02BC55E765}" type="pres">
      <dgm:prSet presAssocID="{48C9E715-8D81-4D36-89FA-923F060847EA}" presName="line3" presStyleLbl="callout" presStyleIdx="4"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 modelId="{05859185-F3D8-4935-AB9B-4481093E0428}" type="pres">
      <dgm:prSet presAssocID="{48C9E715-8D81-4D36-89FA-923F060847EA}" presName="d3" presStyleLbl="callout" presStyleIdx="5" presStyleCnt="6"/>
      <dgm:spPr>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dgm:spPr>
    </dgm:pt>
  </dgm:ptLst>
  <dgm:cxnLst>
    <dgm:cxn modelId="{AD1E221F-7B0E-4DBD-A5F8-49B03A5FE7FD}" type="presOf" srcId="{C0CEFC09-F32E-42B1-870E-D77D85A9D5FE}" destId="{ACE68381-81FD-4B1E-B38E-0D1A1D73D05B}" srcOrd="0" destOrd="0" presId="urn:microsoft.com/office/officeart/2005/8/layout/target1"/>
    <dgm:cxn modelId="{A3E3D84A-A803-48E5-9FB4-BC41581EB97F}" type="presOf" srcId="{48C9E715-8D81-4D36-89FA-923F060847EA}" destId="{D686026E-DBAC-44C2-8DEC-91C17F0AAC9F}" srcOrd="0" destOrd="0" presId="urn:microsoft.com/office/officeart/2005/8/layout/target1"/>
    <dgm:cxn modelId="{27231C53-7F28-4E85-B825-E2C51F9E677B}" srcId="{71B99FBE-B2F4-41C3-82AD-4F33078072EB}" destId="{48C9E715-8D81-4D36-89FA-923F060847EA}" srcOrd="2" destOrd="0" parTransId="{11EED92A-9BAF-4B71-B9CC-339B06A360FD}" sibTransId="{608B83C6-94D1-47CC-A80E-AE976E764918}"/>
    <dgm:cxn modelId="{0C774C86-539E-4CD6-B261-2E63839789C4}" srcId="{71B99FBE-B2F4-41C3-82AD-4F33078072EB}" destId="{C0CEFC09-F32E-42B1-870E-D77D85A9D5FE}" srcOrd="1" destOrd="0" parTransId="{732A5E49-D0D8-4669-AEE1-632DDEA52B60}" sibTransId="{81DB7A8D-2131-430E-A654-3325D8CCB650}"/>
    <dgm:cxn modelId="{84BC0B9B-1107-40D8-8B4B-FFCE9B50917E}" type="presOf" srcId="{71B99FBE-B2F4-41C3-82AD-4F33078072EB}" destId="{50A095E1-C139-4942-B150-676B0632A688}" srcOrd="0" destOrd="0" presId="urn:microsoft.com/office/officeart/2005/8/layout/target1"/>
    <dgm:cxn modelId="{E8146DBC-6F94-4746-9FC9-845325DBCFCD}" type="presOf" srcId="{4145FD53-F559-44F5-9A62-6CA9CDD806F6}" destId="{AE3CDAEA-43DB-4DC4-ABBD-1C0264C9454C}" srcOrd="0" destOrd="0" presId="urn:microsoft.com/office/officeart/2005/8/layout/target1"/>
    <dgm:cxn modelId="{330E2DED-34EB-4614-828B-E003D73F8764}" srcId="{71B99FBE-B2F4-41C3-82AD-4F33078072EB}" destId="{4145FD53-F559-44F5-9A62-6CA9CDD806F6}" srcOrd="0" destOrd="0" parTransId="{F15BD8C9-B558-4102-8F3E-257D84649F8F}" sibTransId="{9EABF26D-92DB-41D2-A8AB-ED2FCC94DEA8}"/>
    <dgm:cxn modelId="{0290F9F5-8C4E-485B-9866-1C0A744EE1EC}" type="presParOf" srcId="{50A095E1-C139-4942-B150-676B0632A688}" destId="{C292E644-659A-4BC3-A11B-E3492132C4CD}" srcOrd="0" destOrd="0" presId="urn:microsoft.com/office/officeart/2005/8/layout/target1"/>
    <dgm:cxn modelId="{397613DF-AA89-48B4-9364-9C59A70D3C2E}" type="presParOf" srcId="{50A095E1-C139-4942-B150-676B0632A688}" destId="{AE3CDAEA-43DB-4DC4-ABBD-1C0264C9454C}" srcOrd="1" destOrd="0" presId="urn:microsoft.com/office/officeart/2005/8/layout/target1"/>
    <dgm:cxn modelId="{027C9A15-91D0-48D9-B634-88BB4E46F789}" type="presParOf" srcId="{50A095E1-C139-4942-B150-676B0632A688}" destId="{AD56E365-8070-47A9-860A-0AA3FC75647D}" srcOrd="2" destOrd="0" presId="urn:microsoft.com/office/officeart/2005/8/layout/target1"/>
    <dgm:cxn modelId="{0AE3CBF7-7894-4CAA-8BB7-2A35911749D9}" type="presParOf" srcId="{50A095E1-C139-4942-B150-676B0632A688}" destId="{A5357C13-3CCF-419F-964F-A00400448043}" srcOrd="3" destOrd="0" presId="urn:microsoft.com/office/officeart/2005/8/layout/target1"/>
    <dgm:cxn modelId="{DA3FE6D8-DED4-4354-8D88-5CF39A1D8D6D}" type="presParOf" srcId="{50A095E1-C139-4942-B150-676B0632A688}" destId="{47ACC5DB-FDC4-492D-BD88-4EED9F83D28B}" srcOrd="4" destOrd="0" presId="urn:microsoft.com/office/officeart/2005/8/layout/target1"/>
    <dgm:cxn modelId="{06BAF69F-B953-442F-9A7C-AC8B2B0747FA}" type="presParOf" srcId="{50A095E1-C139-4942-B150-676B0632A688}" destId="{ACE68381-81FD-4B1E-B38E-0D1A1D73D05B}" srcOrd="5" destOrd="0" presId="urn:microsoft.com/office/officeart/2005/8/layout/target1"/>
    <dgm:cxn modelId="{D89E0A6E-7E32-48AA-931E-F29C9C3DE54D}" type="presParOf" srcId="{50A095E1-C139-4942-B150-676B0632A688}" destId="{4193F904-36BA-47BB-B377-631C31506C03}" srcOrd="6" destOrd="0" presId="urn:microsoft.com/office/officeart/2005/8/layout/target1"/>
    <dgm:cxn modelId="{0C0A39BD-A967-4D38-9A51-85E263E6ABB1}" type="presParOf" srcId="{50A095E1-C139-4942-B150-676B0632A688}" destId="{870E3FEB-E6D2-4A20-8603-497A89449F82}" srcOrd="7" destOrd="0" presId="urn:microsoft.com/office/officeart/2005/8/layout/target1"/>
    <dgm:cxn modelId="{E3997E2C-1604-4E92-BB6D-3C9A217FEC99}" type="presParOf" srcId="{50A095E1-C139-4942-B150-676B0632A688}" destId="{069C574C-B958-4262-9659-6840F2EAC6B7}" srcOrd="8" destOrd="0" presId="urn:microsoft.com/office/officeart/2005/8/layout/target1"/>
    <dgm:cxn modelId="{38506AC9-3D9F-476F-B7E8-D1AE6BB92850}" type="presParOf" srcId="{50A095E1-C139-4942-B150-676B0632A688}" destId="{D686026E-DBAC-44C2-8DEC-91C17F0AAC9F}" srcOrd="9" destOrd="0" presId="urn:microsoft.com/office/officeart/2005/8/layout/target1"/>
    <dgm:cxn modelId="{94C2E350-3B4E-4D39-ADB8-BC88A0D7E389}" type="presParOf" srcId="{50A095E1-C139-4942-B150-676B0632A688}" destId="{0AF0797A-47B2-49C9-8F65-0C02BC55E765}" srcOrd="10" destOrd="0" presId="urn:microsoft.com/office/officeart/2005/8/layout/target1"/>
    <dgm:cxn modelId="{24A51F53-914C-4D2A-BB6D-2FC66E921FE5}" type="presParOf" srcId="{50A095E1-C139-4942-B150-676B0632A688}" destId="{05859185-F3D8-4935-AB9B-4481093E0428}" srcOrd="11" destOrd="0" presId="urn:microsoft.com/office/officeart/2005/8/layout/target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C574C-B958-4262-9659-6840F2EAC6B7}">
      <dsp:nvSpPr>
        <dsp:cNvPr id="0" name=""/>
        <dsp:cNvSpPr/>
      </dsp:nvSpPr>
      <dsp:spPr>
        <a:xfrm>
          <a:off x="0" y="701040"/>
          <a:ext cx="1325880" cy="1325880"/>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47ACC5DB-FDC4-492D-BD88-4EED9F83D28B}">
      <dsp:nvSpPr>
        <dsp:cNvPr id="0" name=""/>
        <dsp:cNvSpPr/>
      </dsp:nvSpPr>
      <dsp:spPr>
        <a:xfrm>
          <a:off x="265175" y="966216"/>
          <a:ext cx="795528" cy="795528"/>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C292E644-659A-4BC3-A11B-E3492132C4CD}">
      <dsp:nvSpPr>
        <dsp:cNvPr id="0" name=""/>
        <dsp:cNvSpPr/>
      </dsp:nvSpPr>
      <dsp:spPr>
        <a:xfrm>
          <a:off x="530352" y="1231392"/>
          <a:ext cx="265176" cy="265176"/>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AE3CDAEA-43DB-4DC4-ABBD-1C0264C9454C}">
      <dsp:nvSpPr>
        <dsp:cNvPr id="0" name=""/>
        <dsp:cNvSpPr/>
      </dsp:nvSpPr>
      <dsp:spPr>
        <a:xfrm>
          <a:off x="1546860" y="259079"/>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259079"/>
        <a:ext cx="662940" cy="386715"/>
      </dsp:txXfrm>
    </dsp:sp>
    <dsp:sp modelId="{AD56E365-8070-47A9-860A-0AA3FC75647D}">
      <dsp:nvSpPr>
        <dsp:cNvPr id="0" name=""/>
        <dsp:cNvSpPr/>
      </dsp:nvSpPr>
      <dsp:spPr>
        <a:xfrm>
          <a:off x="1381125" y="452437"/>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A5357C13-3CCF-419F-964F-A00400448043}">
      <dsp:nvSpPr>
        <dsp:cNvPr id="0" name=""/>
        <dsp:cNvSpPr/>
      </dsp:nvSpPr>
      <dsp:spPr>
        <a:xfrm rot="5400000">
          <a:off x="566040" y="549558"/>
          <a:ext cx="911321" cy="717522"/>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ACE68381-81FD-4B1E-B38E-0D1A1D73D05B}">
      <dsp:nvSpPr>
        <dsp:cNvPr id="0" name=""/>
        <dsp:cNvSpPr/>
      </dsp:nvSpPr>
      <dsp:spPr>
        <a:xfrm>
          <a:off x="1546860" y="645795"/>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645795"/>
        <a:ext cx="662940" cy="386715"/>
      </dsp:txXfrm>
    </dsp:sp>
    <dsp:sp modelId="{4193F904-36BA-47BB-B377-631C31506C03}">
      <dsp:nvSpPr>
        <dsp:cNvPr id="0" name=""/>
        <dsp:cNvSpPr/>
      </dsp:nvSpPr>
      <dsp:spPr>
        <a:xfrm>
          <a:off x="1381125" y="839152"/>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870E3FEB-E6D2-4A20-8603-497A89449F82}">
      <dsp:nvSpPr>
        <dsp:cNvPr id="0" name=""/>
        <dsp:cNvSpPr/>
      </dsp:nvSpPr>
      <dsp:spPr>
        <a:xfrm rot="5400000">
          <a:off x="761651" y="930240"/>
          <a:ext cx="710141" cy="527479"/>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D686026E-DBAC-44C2-8DEC-91C17F0AAC9F}">
      <dsp:nvSpPr>
        <dsp:cNvPr id="0" name=""/>
        <dsp:cNvSpPr/>
      </dsp:nvSpPr>
      <dsp:spPr>
        <a:xfrm>
          <a:off x="1546860" y="1032510"/>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1032510"/>
        <a:ext cx="662940" cy="386715"/>
      </dsp:txXfrm>
    </dsp:sp>
    <dsp:sp modelId="{0AF0797A-47B2-49C9-8F65-0C02BC55E765}">
      <dsp:nvSpPr>
        <dsp:cNvPr id="0" name=""/>
        <dsp:cNvSpPr/>
      </dsp:nvSpPr>
      <dsp:spPr>
        <a:xfrm>
          <a:off x="1381125" y="1225867"/>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05859185-F3D8-4935-AB9B-4481093E0428}">
      <dsp:nvSpPr>
        <dsp:cNvPr id="0" name=""/>
        <dsp:cNvSpPr/>
      </dsp:nvSpPr>
      <dsp:spPr>
        <a:xfrm rot="5400000">
          <a:off x="957506" y="1310613"/>
          <a:ext cx="507370" cy="337436"/>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C574C-B958-4262-9659-6840F2EAC6B7}">
      <dsp:nvSpPr>
        <dsp:cNvPr id="0" name=""/>
        <dsp:cNvSpPr/>
      </dsp:nvSpPr>
      <dsp:spPr>
        <a:xfrm>
          <a:off x="0" y="701040"/>
          <a:ext cx="1325880" cy="1325880"/>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47ACC5DB-FDC4-492D-BD88-4EED9F83D28B}">
      <dsp:nvSpPr>
        <dsp:cNvPr id="0" name=""/>
        <dsp:cNvSpPr/>
      </dsp:nvSpPr>
      <dsp:spPr>
        <a:xfrm>
          <a:off x="265175" y="966216"/>
          <a:ext cx="795528" cy="795528"/>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C292E644-659A-4BC3-A11B-E3492132C4CD}">
      <dsp:nvSpPr>
        <dsp:cNvPr id="0" name=""/>
        <dsp:cNvSpPr/>
      </dsp:nvSpPr>
      <dsp:spPr>
        <a:xfrm>
          <a:off x="530352" y="1231392"/>
          <a:ext cx="265176" cy="265176"/>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AE3CDAEA-43DB-4DC4-ABBD-1C0264C9454C}">
      <dsp:nvSpPr>
        <dsp:cNvPr id="0" name=""/>
        <dsp:cNvSpPr/>
      </dsp:nvSpPr>
      <dsp:spPr>
        <a:xfrm>
          <a:off x="1546860" y="259079"/>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259079"/>
        <a:ext cx="662940" cy="386715"/>
      </dsp:txXfrm>
    </dsp:sp>
    <dsp:sp modelId="{AD56E365-8070-47A9-860A-0AA3FC75647D}">
      <dsp:nvSpPr>
        <dsp:cNvPr id="0" name=""/>
        <dsp:cNvSpPr/>
      </dsp:nvSpPr>
      <dsp:spPr>
        <a:xfrm>
          <a:off x="1381125" y="452437"/>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A5357C13-3CCF-419F-964F-A00400448043}">
      <dsp:nvSpPr>
        <dsp:cNvPr id="0" name=""/>
        <dsp:cNvSpPr/>
      </dsp:nvSpPr>
      <dsp:spPr>
        <a:xfrm rot="5400000">
          <a:off x="566040" y="549558"/>
          <a:ext cx="911321" cy="717522"/>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ACE68381-81FD-4B1E-B38E-0D1A1D73D05B}">
      <dsp:nvSpPr>
        <dsp:cNvPr id="0" name=""/>
        <dsp:cNvSpPr/>
      </dsp:nvSpPr>
      <dsp:spPr>
        <a:xfrm>
          <a:off x="1546860" y="645795"/>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645795"/>
        <a:ext cx="662940" cy="386715"/>
      </dsp:txXfrm>
    </dsp:sp>
    <dsp:sp modelId="{4193F904-36BA-47BB-B377-631C31506C03}">
      <dsp:nvSpPr>
        <dsp:cNvPr id="0" name=""/>
        <dsp:cNvSpPr/>
      </dsp:nvSpPr>
      <dsp:spPr>
        <a:xfrm>
          <a:off x="1381125" y="839152"/>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870E3FEB-E6D2-4A20-8603-497A89449F82}">
      <dsp:nvSpPr>
        <dsp:cNvPr id="0" name=""/>
        <dsp:cNvSpPr/>
      </dsp:nvSpPr>
      <dsp:spPr>
        <a:xfrm rot="5400000">
          <a:off x="761651" y="930240"/>
          <a:ext cx="710141" cy="527479"/>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D686026E-DBAC-44C2-8DEC-91C17F0AAC9F}">
      <dsp:nvSpPr>
        <dsp:cNvPr id="0" name=""/>
        <dsp:cNvSpPr/>
      </dsp:nvSpPr>
      <dsp:spPr>
        <a:xfrm>
          <a:off x="1546860" y="1032510"/>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1032510"/>
        <a:ext cx="662940" cy="386715"/>
      </dsp:txXfrm>
    </dsp:sp>
    <dsp:sp modelId="{0AF0797A-47B2-49C9-8F65-0C02BC55E765}">
      <dsp:nvSpPr>
        <dsp:cNvPr id="0" name=""/>
        <dsp:cNvSpPr/>
      </dsp:nvSpPr>
      <dsp:spPr>
        <a:xfrm>
          <a:off x="1381125" y="1225867"/>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05859185-F3D8-4935-AB9B-4481093E0428}">
      <dsp:nvSpPr>
        <dsp:cNvPr id="0" name=""/>
        <dsp:cNvSpPr/>
      </dsp:nvSpPr>
      <dsp:spPr>
        <a:xfrm rot="5400000">
          <a:off x="957506" y="1310613"/>
          <a:ext cx="507370" cy="337436"/>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C574C-B958-4262-9659-6840F2EAC6B7}">
      <dsp:nvSpPr>
        <dsp:cNvPr id="0" name=""/>
        <dsp:cNvSpPr/>
      </dsp:nvSpPr>
      <dsp:spPr>
        <a:xfrm>
          <a:off x="0" y="701040"/>
          <a:ext cx="1325880" cy="1325880"/>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47ACC5DB-FDC4-492D-BD88-4EED9F83D28B}">
      <dsp:nvSpPr>
        <dsp:cNvPr id="0" name=""/>
        <dsp:cNvSpPr/>
      </dsp:nvSpPr>
      <dsp:spPr>
        <a:xfrm>
          <a:off x="265175" y="966216"/>
          <a:ext cx="795528" cy="795528"/>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C292E644-659A-4BC3-A11B-E3492132C4CD}">
      <dsp:nvSpPr>
        <dsp:cNvPr id="0" name=""/>
        <dsp:cNvSpPr/>
      </dsp:nvSpPr>
      <dsp:spPr>
        <a:xfrm>
          <a:off x="530352" y="1231392"/>
          <a:ext cx="265176" cy="265176"/>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AE3CDAEA-43DB-4DC4-ABBD-1C0264C9454C}">
      <dsp:nvSpPr>
        <dsp:cNvPr id="0" name=""/>
        <dsp:cNvSpPr/>
      </dsp:nvSpPr>
      <dsp:spPr>
        <a:xfrm>
          <a:off x="1546860" y="259079"/>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259079"/>
        <a:ext cx="662940" cy="386715"/>
      </dsp:txXfrm>
    </dsp:sp>
    <dsp:sp modelId="{AD56E365-8070-47A9-860A-0AA3FC75647D}">
      <dsp:nvSpPr>
        <dsp:cNvPr id="0" name=""/>
        <dsp:cNvSpPr/>
      </dsp:nvSpPr>
      <dsp:spPr>
        <a:xfrm>
          <a:off x="1381125" y="452437"/>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A5357C13-3CCF-419F-964F-A00400448043}">
      <dsp:nvSpPr>
        <dsp:cNvPr id="0" name=""/>
        <dsp:cNvSpPr/>
      </dsp:nvSpPr>
      <dsp:spPr>
        <a:xfrm rot="5400000">
          <a:off x="566040" y="549558"/>
          <a:ext cx="911321" cy="717522"/>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ACE68381-81FD-4B1E-B38E-0D1A1D73D05B}">
      <dsp:nvSpPr>
        <dsp:cNvPr id="0" name=""/>
        <dsp:cNvSpPr/>
      </dsp:nvSpPr>
      <dsp:spPr>
        <a:xfrm>
          <a:off x="1546860" y="645795"/>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645795"/>
        <a:ext cx="662940" cy="386715"/>
      </dsp:txXfrm>
    </dsp:sp>
    <dsp:sp modelId="{4193F904-36BA-47BB-B377-631C31506C03}">
      <dsp:nvSpPr>
        <dsp:cNvPr id="0" name=""/>
        <dsp:cNvSpPr/>
      </dsp:nvSpPr>
      <dsp:spPr>
        <a:xfrm>
          <a:off x="1381125" y="839152"/>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870E3FEB-E6D2-4A20-8603-497A89449F82}">
      <dsp:nvSpPr>
        <dsp:cNvPr id="0" name=""/>
        <dsp:cNvSpPr/>
      </dsp:nvSpPr>
      <dsp:spPr>
        <a:xfrm rot="5400000">
          <a:off x="761651" y="930240"/>
          <a:ext cx="710141" cy="527479"/>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D686026E-DBAC-44C2-8DEC-91C17F0AAC9F}">
      <dsp:nvSpPr>
        <dsp:cNvPr id="0" name=""/>
        <dsp:cNvSpPr/>
      </dsp:nvSpPr>
      <dsp:spPr>
        <a:xfrm>
          <a:off x="1546860" y="1032510"/>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1032510"/>
        <a:ext cx="662940" cy="386715"/>
      </dsp:txXfrm>
    </dsp:sp>
    <dsp:sp modelId="{0AF0797A-47B2-49C9-8F65-0C02BC55E765}">
      <dsp:nvSpPr>
        <dsp:cNvPr id="0" name=""/>
        <dsp:cNvSpPr/>
      </dsp:nvSpPr>
      <dsp:spPr>
        <a:xfrm>
          <a:off x="1381125" y="1225867"/>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05859185-F3D8-4935-AB9B-4481093E0428}">
      <dsp:nvSpPr>
        <dsp:cNvPr id="0" name=""/>
        <dsp:cNvSpPr/>
      </dsp:nvSpPr>
      <dsp:spPr>
        <a:xfrm rot="5400000">
          <a:off x="957506" y="1310613"/>
          <a:ext cx="507370" cy="337436"/>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C574C-B958-4262-9659-6840F2EAC6B7}">
      <dsp:nvSpPr>
        <dsp:cNvPr id="0" name=""/>
        <dsp:cNvSpPr/>
      </dsp:nvSpPr>
      <dsp:spPr>
        <a:xfrm>
          <a:off x="0" y="701040"/>
          <a:ext cx="1325880" cy="1325880"/>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47ACC5DB-FDC4-492D-BD88-4EED9F83D28B}">
      <dsp:nvSpPr>
        <dsp:cNvPr id="0" name=""/>
        <dsp:cNvSpPr/>
      </dsp:nvSpPr>
      <dsp:spPr>
        <a:xfrm>
          <a:off x="265175" y="966216"/>
          <a:ext cx="795528" cy="795528"/>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C292E644-659A-4BC3-A11B-E3492132C4CD}">
      <dsp:nvSpPr>
        <dsp:cNvPr id="0" name=""/>
        <dsp:cNvSpPr/>
      </dsp:nvSpPr>
      <dsp:spPr>
        <a:xfrm>
          <a:off x="530352" y="1231392"/>
          <a:ext cx="265176" cy="265176"/>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0">
          <a:scrgbClr r="0" g="0" b="0"/>
        </a:effectRef>
        <a:fontRef idx="minor">
          <a:schemeClr val="dk1"/>
        </a:fontRef>
      </dsp:style>
    </dsp:sp>
    <dsp:sp modelId="{AE3CDAEA-43DB-4DC4-ABBD-1C0264C9454C}">
      <dsp:nvSpPr>
        <dsp:cNvPr id="0" name=""/>
        <dsp:cNvSpPr/>
      </dsp:nvSpPr>
      <dsp:spPr>
        <a:xfrm>
          <a:off x="1546860" y="259079"/>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259079"/>
        <a:ext cx="662940" cy="386715"/>
      </dsp:txXfrm>
    </dsp:sp>
    <dsp:sp modelId="{AD56E365-8070-47A9-860A-0AA3FC75647D}">
      <dsp:nvSpPr>
        <dsp:cNvPr id="0" name=""/>
        <dsp:cNvSpPr/>
      </dsp:nvSpPr>
      <dsp:spPr>
        <a:xfrm>
          <a:off x="1381125" y="452437"/>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A5357C13-3CCF-419F-964F-A00400448043}">
      <dsp:nvSpPr>
        <dsp:cNvPr id="0" name=""/>
        <dsp:cNvSpPr/>
      </dsp:nvSpPr>
      <dsp:spPr>
        <a:xfrm rot="5400000">
          <a:off x="429983" y="96899"/>
          <a:ext cx="911321" cy="717522"/>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ACE68381-81FD-4B1E-B38E-0D1A1D73D05B}">
      <dsp:nvSpPr>
        <dsp:cNvPr id="0" name=""/>
        <dsp:cNvSpPr/>
      </dsp:nvSpPr>
      <dsp:spPr>
        <a:xfrm>
          <a:off x="1546860" y="645795"/>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645795"/>
        <a:ext cx="662940" cy="386715"/>
      </dsp:txXfrm>
    </dsp:sp>
    <dsp:sp modelId="{4193F904-36BA-47BB-B377-631C31506C03}">
      <dsp:nvSpPr>
        <dsp:cNvPr id="0" name=""/>
        <dsp:cNvSpPr/>
      </dsp:nvSpPr>
      <dsp:spPr>
        <a:xfrm>
          <a:off x="1381125" y="839152"/>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870E3FEB-E6D2-4A20-8603-497A89449F82}">
      <dsp:nvSpPr>
        <dsp:cNvPr id="0" name=""/>
        <dsp:cNvSpPr/>
      </dsp:nvSpPr>
      <dsp:spPr>
        <a:xfrm rot="5400000">
          <a:off x="761651" y="930240"/>
          <a:ext cx="710141" cy="527479"/>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D686026E-DBAC-44C2-8DEC-91C17F0AAC9F}">
      <dsp:nvSpPr>
        <dsp:cNvPr id="0" name=""/>
        <dsp:cNvSpPr/>
      </dsp:nvSpPr>
      <dsp:spPr>
        <a:xfrm>
          <a:off x="1546860" y="1032510"/>
          <a:ext cx="662940" cy="386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1546860" y="1032510"/>
        <a:ext cx="662940" cy="386715"/>
      </dsp:txXfrm>
    </dsp:sp>
    <dsp:sp modelId="{0AF0797A-47B2-49C9-8F65-0C02BC55E765}">
      <dsp:nvSpPr>
        <dsp:cNvPr id="0" name=""/>
        <dsp:cNvSpPr/>
      </dsp:nvSpPr>
      <dsp:spPr>
        <a:xfrm>
          <a:off x="1381125" y="1225867"/>
          <a:ext cx="165735"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05859185-F3D8-4935-AB9B-4481093E0428}">
      <dsp:nvSpPr>
        <dsp:cNvPr id="0" name=""/>
        <dsp:cNvSpPr/>
      </dsp:nvSpPr>
      <dsp:spPr>
        <a:xfrm rot="5400000">
          <a:off x="957506" y="1310613"/>
          <a:ext cx="507370" cy="337436"/>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B10C504-EA97-4780-B619-20A5AE0064E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a:extLst>
              <a:ext uri="{FF2B5EF4-FFF2-40B4-BE49-F238E27FC236}">
                <a16:creationId xmlns:a16="http://schemas.microsoft.com/office/drawing/2014/main" id="{9CE3F634-58F9-495B-95B9-65525E663BB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245ECF16-5B5F-4A8E-8CA9-FE61727617B7}" type="datetimeFigureOut">
              <a:rPr lang="en-US"/>
              <a:pPr>
                <a:defRPr/>
              </a:pPr>
              <a:t>4/26/2023</a:t>
            </a:fld>
            <a:endParaRPr lang="en-US" dirty="0"/>
          </a:p>
        </p:txBody>
      </p:sp>
      <p:sp>
        <p:nvSpPr>
          <p:cNvPr id="4" name="Footer Placeholder 3">
            <a:extLst>
              <a:ext uri="{FF2B5EF4-FFF2-40B4-BE49-F238E27FC236}">
                <a16:creationId xmlns:a16="http://schemas.microsoft.com/office/drawing/2014/main" id="{3204E200-DFC3-450F-BAA1-886D298994E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a:extLst>
              <a:ext uri="{FF2B5EF4-FFF2-40B4-BE49-F238E27FC236}">
                <a16:creationId xmlns:a16="http://schemas.microsoft.com/office/drawing/2014/main" id="{31D13937-04FE-4AF5-AB67-F67C0FFB70E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6B814E7-8A3B-4E69-A7C4-96147F3374DF}"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E96115F-9BA7-4BB0-936E-6C624AF77093}"/>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dirty="0"/>
          </a:p>
        </p:txBody>
      </p:sp>
      <p:sp>
        <p:nvSpPr>
          <p:cNvPr id="10243" name="Rectangle 3">
            <a:extLst>
              <a:ext uri="{FF2B5EF4-FFF2-40B4-BE49-F238E27FC236}">
                <a16:creationId xmlns:a16="http://schemas.microsoft.com/office/drawing/2014/main" id="{01BB116C-758F-4BFB-876F-1086A0B967B9}"/>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dirty="0"/>
          </a:p>
        </p:txBody>
      </p:sp>
      <p:sp>
        <p:nvSpPr>
          <p:cNvPr id="3076" name="Rectangle 4">
            <a:extLst>
              <a:ext uri="{FF2B5EF4-FFF2-40B4-BE49-F238E27FC236}">
                <a16:creationId xmlns:a16="http://schemas.microsoft.com/office/drawing/2014/main" id="{23ED933A-B0C6-417F-84E8-B647D0173806}"/>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8CB80CE5-89ED-40A8-A5B1-78FEF05B409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0246" name="Rectangle 6">
            <a:extLst>
              <a:ext uri="{FF2B5EF4-FFF2-40B4-BE49-F238E27FC236}">
                <a16:creationId xmlns:a16="http://schemas.microsoft.com/office/drawing/2014/main" id="{151E43A9-70D3-494B-968B-C0450EF6C30A}"/>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dirty="0"/>
          </a:p>
        </p:txBody>
      </p:sp>
      <p:sp>
        <p:nvSpPr>
          <p:cNvPr id="10247" name="Rectangle 7">
            <a:extLst>
              <a:ext uri="{FF2B5EF4-FFF2-40B4-BE49-F238E27FC236}">
                <a16:creationId xmlns:a16="http://schemas.microsoft.com/office/drawing/2014/main" id="{B6D3AA41-61E1-4A78-8B4D-EF87937B2052}"/>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136D95E-6034-4BE9-AEDE-5C8D33FBCABA}" type="slidenum">
              <a:rPr lang="en-US" altLang="en-US"/>
              <a:pPr>
                <a:defRPr/>
              </a:pPr>
              <a:t>‹#›</a:t>
            </a:fld>
            <a:endParaRPr lang="en-US" altLang="en-US" dirty="0"/>
          </a:p>
        </p:txBody>
      </p:sp>
    </p:spTree>
    <p:extLst>
      <p:ext uri="{BB962C8B-B14F-4D97-AF65-F5344CB8AC3E}">
        <p14:creationId xmlns:p14="http://schemas.microsoft.com/office/powerpoint/2010/main" val="23170639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ucop.edu/uc-health/reports-resources/uc-critical-care-bioethics-working-group-report-rev-6-17-20.pdf"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a:t>
            </a:fld>
            <a:endParaRPr lang="en-US" altLang="en-US" dirty="0"/>
          </a:p>
        </p:txBody>
      </p:sp>
    </p:spTree>
    <p:extLst>
      <p:ext uri="{BB962C8B-B14F-4D97-AF65-F5344CB8AC3E}">
        <p14:creationId xmlns:p14="http://schemas.microsoft.com/office/powerpoint/2010/main" val="1739245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18</a:t>
            </a:fld>
            <a:endParaRPr lang="en-US" altLang="en-US" dirty="0"/>
          </a:p>
        </p:txBody>
      </p:sp>
    </p:spTree>
    <p:extLst>
      <p:ext uri="{BB962C8B-B14F-4D97-AF65-F5344CB8AC3E}">
        <p14:creationId xmlns:p14="http://schemas.microsoft.com/office/powerpoint/2010/main" val="1360121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19</a:t>
            </a:fld>
            <a:endParaRPr lang="en-US" altLang="en-US" dirty="0"/>
          </a:p>
        </p:txBody>
      </p:sp>
    </p:spTree>
    <p:extLst>
      <p:ext uri="{BB962C8B-B14F-4D97-AF65-F5344CB8AC3E}">
        <p14:creationId xmlns:p14="http://schemas.microsoft.com/office/powerpoint/2010/main" val="1327841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21</a:t>
            </a:fld>
            <a:endParaRPr lang="en-US" altLang="en-US" dirty="0"/>
          </a:p>
        </p:txBody>
      </p:sp>
    </p:spTree>
    <p:extLst>
      <p:ext uri="{BB962C8B-B14F-4D97-AF65-F5344CB8AC3E}">
        <p14:creationId xmlns:p14="http://schemas.microsoft.com/office/powerpoint/2010/main" val="24445533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would be great to have a visual for!</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22</a:t>
            </a:fld>
            <a:endParaRPr lang="en-US" altLang="en-US" dirty="0"/>
          </a:p>
        </p:txBody>
      </p:sp>
    </p:spTree>
    <p:extLst>
      <p:ext uri="{BB962C8B-B14F-4D97-AF65-F5344CB8AC3E}">
        <p14:creationId xmlns:p14="http://schemas.microsoft.com/office/powerpoint/2010/main" val="4134288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24</a:t>
            </a:fld>
            <a:endParaRPr lang="en-US" altLang="en-US" dirty="0"/>
          </a:p>
        </p:txBody>
      </p:sp>
    </p:spTree>
    <p:extLst>
      <p:ext uri="{BB962C8B-B14F-4D97-AF65-F5344CB8AC3E}">
        <p14:creationId xmlns:p14="http://schemas.microsoft.com/office/powerpoint/2010/main" val="469895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panose="02020603050405020304" pitchFamily="18" charset="0"/>
                <a:ea typeface="+mn-ea"/>
                <a:cs typeface="+mn-cs"/>
              </a:rPr>
              <a:t> The CCVI is based on the Social Vulnerability Index, a measure created by the Centers for Disease Control and Prevention (CDC) to identify communities that are at risk for especially negative consequences brought on by infectious disease outbreaks and extreme weather events. The SVI estimates a community’s vulnerability based on its population’s socioeconomic status, household composition, housing type, access to transportation, and marginalization due to systemic racism and institutional bias (i.e., minority status). The CCVI expands upon the SVI by incorporating additional elements of community vulnerability that are specific to the spread of COVID-19 including epidemiological risk factors (e.g., older age), health system capacity, environments that facilitate the spread of COVID-19 (i.e., congregate living facilities), and  population density.  I looked back through the elements of the CCVI sub-themes and remembered that “High risk” environments includes the rates of LTCF residents, prison population, and percent of population employed in high-risk industries.  </a:t>
            </a:r>
          </a:p>
          <a:p>
            <a:r>
              <a:rPr lang="en-US" sz="1200" kern="1200" dirty="0">
                <a:solidFill>
                  <a:schemeClr val="tx1"/>
                </a:solidFill>
                <a:effectLst/>
                <a:latin typeface="Times" panose="02020603050405020304" pitchFamily="18" charset="0"/>
                <a:ea typeface="+mn-ea"/>
                <a:cs typeface="+mn-cs"/>
              </a:rPr>
              <a:t> </a:t>
            </a:r>
          </a:p>
          <a:p>
            <a:r>
              <a:rPr lang="en-US" sz="1200" kern="1200" dirty="0">
                <a:solidFill>
                  <a:schemeClr val="tx1"/>
                </a:solidFill>
                <a:effectLst/>
                <a:latin typeface="Times" panose="02020603050405020304" pitchFamily="18" charset="0"/>
                <a:ea typeface="+mn-ea"/>
                <a:cs typeface="+mn-cs"/>
              </a:rPr>
              <a:t>CCVI has 40 variables that combine into an overall community vulnerability score and scores on seven different subthemes specific to social and COVID-19 vulnerabilities. </a:t>
            </a:r>
          </a:p>
          <a:p>
            <a:r>
              <a:rPr lang="en-US" sz="1200" kern="1200" dirty="0">
                <a:solidFill>
                  <a:schemeClr val="tx1"/>
                </a:solidFill>
                <a:effectLst/>
                <a:latin typeface="Times" panose="02020603050405020304" pitchFamily="18" charset="0"/>
                <a:ea typeface="+mn-ea"/>
                <a:cs typeface="+mn-cs"/>
              </a:rPr>
              <a:t>Additions:</a:t>
            </a:r>
            <a:br>
              <a:rPr lang="en-US" sz="1200" kern="1200" dirty="0">
                <a:solidFill>
                  <a:schemeClr val="tx1"/>
                </a:solidFill>
                <a:effectLst/>
                <a:latin typeface="Times" panose="02020603050405020304" pitchFamily="18" charset="0"/>
                <a:ea typeface="+mn-ea"/>
                <a:cs typeface="+mn-cs"/>
              </a:rPr>
            </a:br>
            <a:r>
              <a:rPr lang="en-US" sz="1200" kern="1200" dirty="0">
                <a:solidFill>
                  <a:schemeClr val="tx1"/>
                </a:solidFill>
                <a:effectLst/>
                <a:latin typeface="Times" panose="02020603050405020304" pitchFamily="18" charset="0"/>
                <a:ea typeface="+mn-ea"/>
                <a:cs typeface="+mn-cs"/>
              </a:rPr>
              <a:t>Congregate living facilities by county (including counts of skilled nursing facilities, inpatient behavioral health treatment facilities, county jails, state and federal adult prisons, and juvenile detention facilities were included)</a:t>
            </a:r>
          </a:p>
          <a:p>
            <a:r>
              <a:rPr lang="en-US" sz="1200" kern="1200" dirty="0">
                <a:solidFill>
                  <a:schemeClr val="tx1"/>
                </a:solidFill>
                <a:effectLst/>
                <a:latin typeface="Times" panose="02020603050405020304" pitchFamily="18" charset="0"/>
                <a:ea typeface="+mn-ea"/>
                <a:cs typeface="+mn-cs"/>
              </a:rPr>
              <a:t>Proportion of essential workers: many essential workers had to continue reporting to their places of work throughout the pandemic making these individuals and their household members/communities more vulnerable to COVID=19 infection and spread. We estimated the population of essential workers by census tract and included it as a variable in our statistical models.</a:t>
            </a:r>
          </a:p>
          <a:p>
            <a:endParaRPr lang="en-US" sz="1200" kern="1200" dirty="0">
              <a:solidFill>
                <a:schemeClr val="tx1"/>
              </a:solidFill>
              <a:effectLst/>
              <a:latin typeface="Times" panose="02020603050405020304" pitchFamily="18" charset="0"/>
              <a:ea typeface="+mn-ea"/>
              <a:cs typeface="+mn-cs"/>
            </a:endParaRPr>
          </a:p>
          <a:p>
            <a:r>
              <a:rPr lang="en-US" sz="1200" kern="1200" dirty="0">
                <a:solidFill>
                  <a:schemeClr val="tx1"/>
                </a:solidFill>
                <a:effectLst/>
                <a:latin typeface="Times" panose="02020603050405020304" pitchFamily="18" charset="0"/>
                <a:ea typeface="+mn-ea"/>
                <a:cs typeface="+mn-cs"/>
              </a:rPr>
              <a:t>?Potential for “over correcting”? i.e. essential worker counts added as well as number of congregate facilities (i.e., prisons) where many essential workers work, for example.</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25</a:t>
            </a:fld>
            <a:endParaRPr lang="en-US" altLang="en-US" dirty="0"/>
          </a:p>
        </p:txBody>
      </p:sp>
    </p:spTree>
    <p:extLst>
      <p:ext uri="{BB962C8B-B14F-4D97-AF65-F5344CB8AC3E}">
        <p14:creationId xmlns:p14="http://schemas.microsoft.com/office/powerpoint/2010/main" val="2700403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panose="02020603050405020304" pitchFamily="18" charset="0"/>
                <a:ea typeface="+mn-ea"/>
                <a:cs typeface="+mn-cs"/>
              </a:rPr>
              <a:t> The number of COVID-19 cases within census tracts was 1.1 times higher for every additional adult prison facility in the county, and a 10-point increase in the proportion of essential workers (e.g., from 30% to 40%) was associated with 1.2 times the number of COVID-19 cases. </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26</a:t>
            </a:fld>
            <a:endParaRPr lang="en-US" altLang="en-US" dirty="0"/>
          </a:p>
        </p:txBody>
      </p:sp>
    </p:spTree>
    <p:extLst>
      <p:ext uri="{BB962C8B-B14F-4D97-AF65-F5344CB8AC3E}">
        <p14:creationId xmlns:p14="http://schemas.microsoft.com/office/powerpoint/2010/main" val="34702646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defRPr/>
            </a:pPr>
            <a:r>
              <a:rPr lang="en-US" sz="1200" dirty="0">
                <a:solidFill>
                  <a:srgbClr val="005595"/>
                </a:solidFill>
              </a:rPr>
              <a:t>-University of California Critical Care Bioethics Working Group CSC: </a:t>
            </a:r>
            <a:r>
              <a:rPr lang="en-US" sz="1200" dirty="0">
                <a:hlinkClick r:id="rId3"/>
              </a:rPr>
              <a:t>https://www.ucop.edu/uc-health/reports-resources/uc-critical-care-bioethics-working-group-report-rev-6-17-20.pdf</a:t>
            </a:r>
            <a:r>
              <a:rPr lang="en-US" sz="1200" dirty="0"/>
              <a:t> </a:t>
            </a:r>
          </a:p>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29</a:t>
            </a:fld>
            <a:endParaRPr lang="en-US" altLang="en-US" dirty="0"/>
          </a:p>
        </p:txBody>
      </p:sp>
    </p:spTree>
    <p:extLst>
      <p:ext uri="{BB962C8B-B14F-4D97-AF65-F5344CB8AC3E}">
        <p14:creationId xmlns:p14="http://schemas.microsoft.com/office/powerpoint/2010/main" val="3090751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30</a:t>
            </a:fld>
            <a:endParaRPr lang="en-US" altLang="en-US" dirty="0"/>
          </a:p>
        </p:txBody>
      </p:sp>
    </p:spTree>
    <p:extLst>
      <p:ext uri="{BB962C8B-B14F-4D97-AF65-F5344CB8AC3E}">
        <p14:creationId xmlns:p14="http://schemas.microsoft.com/office/powerpoint/2010/main" val="400761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33</a:t>
            </a:fld>
            <a:endParaRPr lang="en-US" altLang="en-US" dirty="0"/>
          </a:p>
        </p:txBody>
      </p:sp>
    </p:spTree>
    <p:extLst>
      <p:ext uri="{BB962C8B-B14F-4D97-AF65-F5344CB8AC3E}">
        <p14:creationId xmlns:p14="http://schemas.microsoft.com/office/powerpoint/2010/main" val="3292456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en-US" dirty="0">
                <a:solidFill>
                  <a:schemeClr val="accent1"/>
                </a:solidFill>
              </a:rPr>
              <a:t>Even under “normal operations”, health care is experienced differently. We know that individuals experience discrimination. We also know that bias exists, both at the individual and institutional levels exist within the health care delivery system. We will touch on these a bit later in the agenda.</a:t>
            </a:r>
          </a:p>
          <a:p>
            <a:pPr marL="0" marR="0" lvl="0" indent="0" algn="l" defTabSz="914400" rtl="0" eaLnBrk="1" fontAlgn="auto" latinLnBrk="0" hangingPunct="1">
              <a:lnSpc>
                <a:spcPct val="100000"/>
              </a:lnSpc>
              <a:spcBef>
                <a:spcPct val="0"/>
              </a:spcBef>
              <a:spcAft>
                <a:spcPct val="0"/>
              </a:spcAft>
              <a:buClrTx/>
              <a:buSzTx/>
              <a:buFontTx/>
              <a:buNone/>
              <a:defRPr/>
            </a:pPr>
            <a:endParaRPr lang="en-US" dirty="0">
              <a:solidFill>
                <a:schemeClr val="accent1"/>
              </a:solidFill>
            </a:endParaRPr>
          </a:p>
          <a:p>
            <a:pPr marL="0" marR="0" lvl="0" indent="0" algn="l" defTabSz="914400" rtl="0" eaLnBrk="1" fontAlgn="auto" latinLnBrk="0" hangingPunct="1">
              <a:lnSpc>
                <a:spcPct val="100000"/>
              </a:lnSpc>
              <a:spcBef>
                <a:spcPct val="0"/>
              </a:spcBef>
              <a:spcAft>
                <a:spcPct val="0"/>
              </a:spcAft>
              <a:buClrTx/>
              <a:buSzTx/>
              <a:buFontTx/>
              <a:buNone/>
              <a:defRPr/>
            </a:pPr>
            <a:endParaRPr lang="en-US" dirty="0">
              <a:solidFill>
                <a:schemeClr val="accent1"/>
              </a:solidFill>
            </a:endParaRPr>
          </a:p>
          <a:p>
            <a:pPr marL="0" marR="0" lvl="0" indent="0" algn="l" defTabSz="914400" rtl="0" eaLnBrk="1" fontAlgn="auto" latinLnBrk="0" hangingPunct="1">
              <a:lnSpc>
                <a:spcPct val="100000"/>
              </a:lnSpc>
              <a:spcBef>
                <a:spcPct val="0"/>
              </a:spcBef>
              <a:spcAft>
                <a:spcPct val="0"/>
              </a:spcAft>
              <a:buClrTx/>
              <a:buSzTx/>
              <a:buFontTx/>
              <a:buNone/>
              <a:defRPr/>
            </a:pPr>
            <a:endParaRPr lang="en-US" dirty="0">
              <a:solidFill>
                <a:schemeClr val="accent1"/>
              </a:solidFill>
            </a:endParaRPr>
          </a:p>
          <a:p>
            <a:pPr marL="0" marR="0" lvl="0" indent="0" algn="l" defTabSz="914400" rtl="0" eaLnBrk="1" fontAlgn="auto" latinLnBrk="0" hangingPunct="1">
              <a:lnSpc>
                <a:spcPct val="100000"/>
              </a:lnSpc>
              <a:spcBef>
                <a:spcPct val="0"/>
              </a:spcBef>
              <a:spcAft>
                <a:spcPct val="0"/>
              </a:spcAft>
              <a:buClrTx/>
              <a:buSzTx/>
              <a:buFontTx/>
              <a:buNone/>
              <a:defRPr/>
            </a:pPr>
            <a:endParaRPr lang="en-US" dirty="0">
              <a:solidFill>
                <a:schemeClr val="accent1"/>
              </a:solidFill>
            </a:endParaRPr>
          </a:p>
          <a:p>
            <a:pPr marL="0" marR="0" lvl="0" indent="0" algn="l" defTabSz="914400" rtl="0" eaLnBrk="1" fontAlgn="auto" latinLnBrk="0" hangingPunct="1">
              <a:lnSpc>
                <a:spcPct val="100000"/>
              </a:lnSpc>
              <a:spcBef>
                <a:spcPct val="0"/>
              </a:spcBef>
              <a:spcAft>
                <a:spcPct val="0"/>
              </a:spcAft>
              <a:buClrTx/>
              <a:buSzTx/>
              <a:buFontTx/>
              <a:buNone/>
              <a:defRPr/>
            </a:pPr>
            <a:r>
              <a:rPr lang="en-US" dirty="0">
                <a:solidFill>
                  <a:schemeClr val="accent1"/>
                </a:solidFill>
              </a:rPr>
              <a:t>There is not a single approach to crisis care standards in the United States. There are national and academic publications and frameworks. Crisis standards of care have been developed and adopted by hospitals, health systems, and local and state governmental agencies.</a:t>
            </a:r>
          </a:p>
          <a:p>
            <a:pPr marL="0" marR="0" lvl="0" indent="0" algn="l" defTabSz="914400" rtl="0" eaLnBrk="1" fontAlgn="auto" latinLnBrk="0" hangingPunct="1">
              <a:lnSpc>
                <a:spcPct val="100000"/>
              </a:lnSpc>
              <a:spcBef>
                <a:spcPct val="0"/>
              </a:spcBef>
              <a:spcAft>
                <a:spcPct val="0"/>
              </a:spcAft>
              <a:buClrTx/>
              <a:buSzTx/>
              <a:buFontTx/>
              <a:buNone/>
              <a:defRPr/>
            </a:pPr>
            <a:r>
              <a:rPr lang="en-US" sz="1200" dirty="0">
                <a:solidFill>
                  <a:schemeClr val="accent1"/>
                </a:solidFill>
              </a:rPr>
              <a:t>Adapted from: Guidance for Establishing Crisis Standards of Care for Use in Disaster Situations (IOM, 2009)</a:t>
            </a:r>
          </a:p>
          <a:p>
            <a:r>
              <a:rPr lang="en-US" dirty="0"/>
              <a:t>Crisis standards of care: A substantial change in usual healthcare operations and the level of care it is possible to deliver, which is made necessary by a pervasive (e.g., pandemic influenza) or catastrophic (e.g., earthquake, hurricane) disaster. This change in the level of care delivered is justified by specific circumstances and is formally declared by a state government, in recognition that crisis operations will be in effect for a sustained period. The formal declaration that crisis standards of care are in operation enables specific legal/regulatory powers and protections for healthcare providers in the necessary tasks of allocating and using scarce medical resources and implementing alternate care facility operations. </a:t>
            </a:r>
          </a:p>
        </p:txBody>
      </p:sp>
      <p:sp>
        <p:nvSpPr>
          <p:cNvPr id="4" name="Slide Number Placeholder 3"/>
          <p:cNvSpPr>
            <a:spLocks noGrp="1"/>
          </p:cNvSpPr>
          <p:nvPr>
            <p:ph type="sldNum" sz="quarter" idx="5"/>
          </p:nvPr>
        </p:nvSpPr>
        <p:spPr/>
        <p:txBody>
          <a:bodyPr/>
          <a:lstStyle/>
          <a:p>
            <a:fld id="{E96F7328-08A7-41DF-A6A0-C5E6644BEDB0}" type="slidenum">
              <a:rPr lang="en-US" smtClean="0"/>
              <a:t>3</a:t>
            </a:fld>
            <a:endParaRPr lang="en-US" dirty="0"/>
          </a:p>
        </p:txBody>
      </p:sp>
    </p:spTree>
    <p:extLst>
      <p:ext uri="{BB962C8B-B14F-4D97-AF65-F5344CB8AC3E}">
        <p14:creationId xmlns:p14="http://schemas.microsoft.com/office/powerpoint/2010/main" val="38810627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Pitt’s model, tiebreaker states: in the event that two patients have identical Triage Priority Scores, give priority to the younger patient when a significant age difference exists. (defined?)</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35</a:t>
            </a:fld>
            <a:endParaRPr lang="en-US" altLang="en-US" dirty="0"/>
          </a:p>
        </p:txBody>
      </p:sp>
    </p:spTree>
    <p:extLst>
      <p:ext uri="{BB962C8B-B14F-4D97-AF65-F5344CB8AC3E}">
        <p14:creationId xmlns:p14="http://schemas.microsoft.com/office/powerpoint/2010/main" val="4271070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37</a:t>
            </a:fld>
            <a:endParaRPr lang="en-US" altLang="en-US" dirty="0"/>
          </a:p>
        </p:txBody>
      </p:sp>
    </p:spTree>
    <p:extLst>
      <p:ext uri="{BB962C8B-B14F-4D97-AF65-F5344CB8AC3E}">
        <p14:creationId xmlns:p14="http://schemas.microsoft.com/office/powerpoint/2010/main" val="17820245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39</a:t>
            </a:fld>
            <a:endParaRPr lang="en-US" altLang="en-US" dirty="0"/>
          </a:p>
        </p:txBody>
      </p:sp>
    </p:spTree>
    <p:extLst>
      <p:ext uri="{BB962C8B-B14F-4D97-AF65-F5344CB8AC3E}">
        <p14:creationId xmlns:p14="http://schemas.microsoft.com/office/powerpoint/2010/main" val="3724919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defRPr/>
            </a:pPr>
            <a:r>
              <a:rPr lang="en-US" sz="1200" kern="1200" baseline="30000" dirty="0">
                <a:solidFill>
                  <a:schemeClr val="tx1"/>
                </a:solidFill>
                <a:effectLst/>
                <a:latin typeface="Times" panose="02020603050405020304" pitchFamily="18" charset="0"/>
                <a:ea typeface="+mn-ea"/>
                <a:cs typeface="+mn-cs"/>
              </a:rPr>
              <a:t>“Deepshikha Charan Ashana  et al . 2021. Equitably Allocating Resources During Crises: Racial Differences in Mortality Prediction Models . https://doi.org/10.1164/rccm.202012-4383OC PubMed: 33751910 “81.6% of Black patients included in lower priority crisis standard of care categories, and 9.4% of all Black patients, were erroneously excluded from receiving the highest prioritization.” </a:t>
            </a:r>
          </a:p>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41</a:t>
            </a:fld>
            <a:endParaRPr lang="en-US" altLang="en-US" dirty="0"/>
          </a:p>
        </p:txBody>
      </p:sp>
    </p:spTree>
    <p:extLst>
      <p:ext uri="{BB962C8B-B14F-4D97-AF65-F5344CB8AC3E}">
        <p14:creationId xmlns:p14="http://schemas.microsoft.com/office/powerpoint/2010/main" val="41534310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[language under development]</a:t>
            </a:r>
          </a:p>
          <a:p>
            <a:r>
              <a:rPr lang="en-US" dirty="0"/>
              <a:t>Draft:</a:t>
            </a:r>
          </a:p>
          <a:p>
            <a:r>
              <a:rPr lang="en-US" dirty="0"/>
              <a:t>While we are interested in hearing further input from this committee, we do want to acknowledge transparently that OHA has significant concerns regarding use of these criteria as resource allocation prioritization factors, based on discussions throughout this committee, and further learnings on the following:</a:t>
            </a:r>
          </a:p>
          <a:p>
            <a:r>
              <a:rPr lang="en-US" dirty="0"/>
              <a:t>SOFA/MSOFA: lack of accuracy, lack of applicability across different emergencies, and impact on furthering inequities</a:t>
            </a:r>
          </a:p>
          <a:p>
            <a:r>
              <a:rPr lang="en-US" dirty="0"/>
              <a:t>Life Cycle: concerns about implications for age discrimination and other options to use in its place</a:t>
            </a:r>
          </a:p>
          <a:p>
            <a:endParaRPr lang="en-US" dirty="0"/>
          </a:p>
          <a:p>
            <a:r>
              <a:rPr lang="en-US" dirty="0"/>
              <a:t>Discuss why not considering Pregnancy in this committee if needed</a:t>
            </a:r>
          </a:p>
          <a:p>
            <a:r>
              <a:rPr lang="en-US" dirty="0"/>
              <a:t>-more time needed to specifically and thoughtfully consider this criteria</a:t>
            </a:r>
          </a:p>
          <a:p>
            <a:r>
              <a:rPr lang="en-US" dirty="0"/>
              <a:t>-different committee make-up</a:t>
            </a:r>
          </a:p>
          <a:p>
            <a:r>
              <a:rPr lang="en-US" dirty="0"/>
              <a:t>-understand outcomes of current legislative considerations pertaining to reproductive health and autonomy</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43</a:t>
            </a:fld>
            <a:endParaRPr lang="en-US" altLang="en-US" dirty="0"/>
          </a:p>
        </p:txBody>
      </p:sp>
    </p:spTree>
    <p:extLst>
      <p:ext uri="{BB962C8B-B14F-4D97-AF65-F5344CB8AC3E}">
        <p14:creationId xmlns:p14="http://schemas.microsoft.com/office/powerpoint/2010/main" val="39977886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44</a:t>
            </a:fld>
            <a:endParaRPr lang="en-US" altLang="en-US" dirty="0"/>
          </a:p>
        </p:txBody>
      </p:sp>
    </p:spTree>
    <p:extLst>
      <p:ext uri="{BB962C8B-B14F-4D97-AF65-F5344CB8AC3E}">
        <p14:creationId xmlns:p14="http://schemas.microsoft.com/office/powerpoint/2010/main" val="29455673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triage protocols should be applied to all who need the scarce resource, not just those suffering from conditions related to the pandemic/disaster/emergency at hand.</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45</a:t>
            </a:fld>
            <a:endParaRPr lang="en-US" altLang="en-US" dirty="0"/>
          </a:p>
        </p:txBody>
      </p:sp>
    </p:spTree>
    <p:extLst>
      <p:ext uri="{BB962C8B-B14F-4D97-AF65-F5344CB8AC3E}">
        <p14:creationId xmlns:p14="http://schemas.microsoft.com/office/powerpoint/2010/main" val="19993088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triage protocols should be applied to all who need the scarce resource, not just those suffering from conditions related to the pandemic/disaster/emergency at hand.</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46</a:t>
            </a:fld>
            <a:endParaRPr lang="en-US" altLang="en-US" dirty="0"/>
          </a:p>
        </p:txBody>
      </p:sp>
    </p:spTree>
    <p:extLst>
      <p:ext uri="{BB962C8B-B14F-4D97-AF65-F5344CB8AC3E}">
        <p14:creationId xmlns:p14="http://schemas.microsoft.com/office/powerpoint/2010/main" val="1019687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47</a:t>
            </a:fld>
            <a:endParaRPr lang="en-US" altLang="en-US" dirty="0"/>
          </a:p>
        </p:txBody>
      </p:sp>
    </p:spTree>
    <p:extLst>
      <p:ext uri="{BB962C8B-B14F-4D97-AF65-F5344CB8AC3E}">
        <p14:creationId xmlns:p14="http://schemas.microsoft.com/office/powerpoint/2010/main" val="33229114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triage protocols should be applied to all who need the scarce resource, not just those suffering from conditions related to the pandemic/disaster/emergency at hand.</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48</a:t>
            </a:fld>
            <a:endParaRPr lang="en-US" altLang="en-US" dirty="0"/>
          </a:p>
        </p:txBody>
      </p:sp>
    </p:spTree>
    <p:extLst>
      <p:ext uri="{BB962C8B-B14F-4D97-AF65-F5344CB8AC3E}">
        <p14:creationId xmlns:p14="http://schemas.microsoft.com/office/powerpoint/2010/main" val="2346225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7</a:t>
            </a:fld>
            <a:endParaRPr lang="en-US" altLang="en-US" dirty="0"/>
          </a:p>
        </p:txBody>
      </p:sp>
    </p:spTree>
    <p:extLst>
      <p:ext uri="{BB962C8B-B14F-4D97-AF65-F5344CB8AC3E}">
        <p14:creationId xmlns:p14="http://schemas.microsoft.com/office/powerpoint/2010/main" val="5375602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[language under development]</a:t>
            </a:r>
          </a:p>
          <a:p>
            <a:r>
              <a:rPr lang="en-US" dirty="0"/>
              <a:t>Draft:</a:t>
            </a:r>
          </a:p>
          <a:p>
            <a:r>
              <a:rPr lang="en-US" dirty="0"/>
              <a:t>While we are interested in hearing further input from this committee, we do want to acknowledge transparently that OHA has significant concerns regarding use of these criteria as resource allocation prioritization factors, based on discussions throughout this committee, and further learnings on the following:</a:t>
            </a:r>
          </a:p>
          <a:p>
            <a:r>
              <a:rPr lang="en-US" dirty="0"/>
              <a:t>SOFA/MSOFA: lack of accuracy, lack of applicability across different emergencies, and impact on furthering inequities</a:t>
            </a:r>
          </a:p>
          <a:p>
            <a:r>
              <a:rPr lang="en-US" dirty="0"/>
              <a:t>Life Cycle: concerns about implications for age discrimination and other options to use in its place</a:t>
            </a:r>
          </a:p>
          <a:p>
            <a:endParaRPr lang="en-US" dirty="0"/>
          </a:p>
          <a:p>
            <a:r>
              <a:rPr lang="en-US" dirty="0"/>
              <a:t>Discuss why not considering Pregnancy in this committee if needed</a:t>
            </a:r>
          </a:p>
          <a:p>
            <a:r>
              <a:rPr lang="en-US" dirty="0"/>
              <a:t>-more time needed to specifically and thoughtfully consider this criteria</a:t>
            </a:r>
          </a:p>
          <a:p>
            <a:r>
              <a:rPr lang="en-US" dirty="0"/>
              <a:t>-different committee make-up</a:t>
            </a:r>
          </a:p>
          <a:p>
            <a:r>
              <a:rPr lang="en-US" dirty="0"/>
              <a:t>-understand outcomes of current legislative considerations pertaining to reproductive health and autonomy</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50</a:t>
            </a:fld>
            <a:endParaRPr lang="en-US" altLang="en-US" dirty="0"/>
          </a:p>
        </p:txBody>
      </p:sp>
    </p:spTree>
    <p:extLst>
      <p:ext uri="{BB962C8B-B14F-4D97-AF65-F5344CB8AC3E}">
        <p14:creationId xmlns:p14="http://schemas.microsoft.com/office/powerpoint/2010/main" val="18237452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 Shift this to numbers! 0-5 </a:t>
            </a:r>
          </a:p>
        </p:txBody>
      </p:sp>
      <p:sp>
        <p:nvSpPr>
          <p:cNvPr id="4" name="Slide Number Placeholder 3"/>
          <p:cNvSpPr>
            <a:spLocks noGrp="1"/>
          </p:cNvSpPr>
          <p:nvPr>
            <p:ph type="sldNum" sz="quarter" idx="5"/>
          </p:nvPr>
        </p:nvSpPr>
        <p:spPr/>
        <p:txBody>
          <a:bodyPr/>
          <a:lstStyle/>
          <a:p>
            <a:fld id="{20833BC3-085A-2745-B2F5-D3E2BAFE8334}" type="slidenum">
              <a:rPr lang="en-US" smtClean="0"/>
              <a:t>51</a:t>
            </a:fld>
            <a:endParaRPr lang="en-US" dirty="0"/>
          </a:p>
        </p:txBody>
      </p:sp>
    </p:spTree>
    <p:extLst>
      <p:ext uri="{BB962C8B-B14F-4D97-AF65-F5344CB8AC3E}">
        <p14:creationId xmlns:p14="http://schemas.microsoft.com/office/powerpoint/2010/main" val="11232326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52</a:t>
            </a:fld>
            <a:endParaRPr lang="en-US" altLang="en-US" dirty="0"/>
          </a:p>
        </p:txBody>
      </p:sp>
    </p:spTree>
    <p:extLst>
      <p:ext uri="{BB962C8B-B14F-4D97-AF65-F5344CB8AC3E}">
        <p14:creationId xmlns:p14="http://schemas.microsoft.com/office/powerpoint/2010/main" val="17392457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53</a:t>
            </a:fld>
            <a:endParaRPr lang="en-US" altLang="en-US" dirty="0"/>
          </a:p>
        </p:txBody>
      </p:sp>
    </p:spTree>
    <p:extLst>
      <p:ext uri="{BB962C8B-B14F-4D97-AF65-F5344CB8AC3E}">
        <p14:creationId xmlns:p14="http://schemas.microsoft.com/office/powerpoint/2010/main" val="21661806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54</a:t>
            </a:fld>
            <a:endParaRPr lang="en-US" altLang="en-US" dirty="0"/>
          </a:p>
        </p:txBody>
      </p:sp>
    </p:spTree>
    <p:extLst>
      <p:ext uri="{BB962C8B-B14F-4D97-AF65-F5344CB8AC3E}">
        <p14:creationId xmlns:p14="http://schemas.microsoft.com/office/powerpoint/2010/main" val="27960799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55</a:t>
            </a:fld>
            <a:endParaRPr lang="en-US" altLang="en-US" dirty="0"/>
          </a:p>
        </p:txBody>
      </p:sp>
    </p:spTree>
    <p:extLst>
      <p:ext uri="{BB962C8B-B14F-4D97-AF65-F5344CB8AC3E}">
        <p14:creationId xmlns:p14="http://schemas.microsoft.com/office/powerpoint/2010/main" val="29147941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57</a:t>
            </a:fld>
            <a:endParaRPr lang="en-US" altLang="en-US" dirty="0"/>
          </a:p>
        </p:txBody>
      </p:sp>
    </p:spTree>
    <p:extLst>
      <p:ext uri="{BB962C8B-B14F-4D97-AF65-F5344CB8AC3E}">
        <p14:creationId xmlns:p14="http://schemas.microsoft.com/office/powerpoint/2010/main" val="2409413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58</a:t>
            </a:fld>
            <a:endParaRPr lang="en-US" altLang="en-US" dirty="0"/>
          </a:p>
        </p:txBody>
      </p:sp>
    </p:spTree>
    <p:extLst>
      <p:ext uri="{BB962C8B-B14F-4D97-AF65-F5344CB8AC3E}">
        <p14:creationId xmlns:p14="http://schemas.microsoft.com/office/powerpoint/2010/main" val="15584177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61</a:t>
            </a:fld>
            <a:endParaRPr lang="en-US" altLang="en-US" dirty="0"/>
          </a:p>
        </p:txBody>
      </p:sp>
    </p:spTree>
    <p:extLst>
      <p:ext uri="{BB962C8B-B14F-4D97-AF65-F5344CB8AC3E}">
        <p14:creationId xmlns:p14="http://schemas.microsoft.com/office/powerpoint/2010/main" val="30865094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HIDE THIS SLIDE- for reference only if needed??</a:t>
            </a:r>
          </a:p>
          <a:p>
            <a:r>
              <a:rPr lang="en-US" dirty="0"/>
              <a:t>Note: Text boxes are invisible during slide show view</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62</a:t>
            </a:fld>
            <a:endParaRPr lang="en-US" altLang="en-US" dirty="0"/>
          </a:p>
        </p:txBody>
      </p:sp>
    </p:spTree>
    <p:extLst>
      <p:ext uri="{BB962C8B-B14F-4D97-AF65-F5344CB8AC3E}">
        <p14:creationId xmlns:p14="http://schemas.microsoft.com/office/powerpoint/2010/main" val="766666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Consider note on pregnancy and why not considered, here.</a:t>
            </a:r>
          </a:p>
        </p:txBody>
      </p:sp>
      <p:sp>
        <p:nvSpPr>
          <p:cNvPr id="4" name="Slide Number Placeholder 3"/>
          <p:cNvSpPr>
            <a:spLocks noGrp="1"/>
          </p:cNvSpPr>
          <p:nvPr>
            <p:ph type="sldNum" sz="quarter" idx="5"/>
          </p:nvPr>
        </p:nvSpPr>
        <p:spPr/>
        <p:txBody>
          <a:bodyPr/>
          <a:lstStyle/>
          <a:p>
            <a:fld id="{20833BC3-085A-2745-B2F5-D3E2BAFE8334}" type="slidenum">
              <a:rPr lang="en-US" smtClean="0"/>
              <a:t>10</a:t>
            </a:fld>
            <a:endParaRPr lang="en-US" dirty="0"/>
          </a:p>
        </p:txBody>
      </p:sp>
    </p:spTree>
    <p:extLst>
      <p:ext uri="{BB962C8B-B14F-4D97-AF65-F5344CB8AC3E}">
        <p14:creationId xmlns:p14="http://schemas.microsoft.com/office/powerpoint/2010/main" val="3889392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 uses “anchor cases” to help wit consistency in prognosis determination across teams</a:t>
            </a:r>
          </a:p>
          <a:p>
            <a:r>
              <a:rPr lang="en-US" dirty="0"/>
              <a:t>Question: can age be used on prognosis determination?</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defRPr/>
            </a:pPr>
            <a:r>
              <a:rPr lang="en-US" sz="1200" dirty="0">
                <a:solidFill>
                  <a:srgbClr val="FF0000"/>
                </a:solidFill>
                <a:latin typeface="Calibri" panose="020F0502020204030204" pitchFamily="34" charset="0"/>
                <a:cs typeface="Times New Roman" panose="02020603050405020304" pitchFamily="18" charset="0"/>
              </a:rPr>
              <a:t>The</a:t>
            </a:r>
            <a:r>
              <a:rPr lang="en-US" sz="1200" dirty="0">
                <a:latin typeface="Calibri" panose="020F0502020204030204" pitchFamily="34" charset="0"/>
                <a:cs typeface="Times New Roman" panose="02020603050405020304" pitchFamily="18" charset="0"/>
              </a:rPr>
              <a:t> triage team</a:t>
            </a:r>
            <a:r>
              <a:rPr lang="en-US" sz="1200" dirty="0">
                <a:solidFill>
                  <a:srgbClr val="FF0000"/>
                </a:solidFill>
                <a:latin typeface="Calibri" panose="020F0502020204030204" pitchFamily="34" charset="0"/>
                <a:cs typeface="Times New Roman" panose="02020603050405020304" pitchFamily="18" charset="0"/>
              </a:rPr>
              <a:t>*</a:t>
            </a:r>
            <a:r>
              <a:rPr lang="en-US" sz="1200" dirty="0">
                <a:latin typeface="Calibri" panose="020F0502020204030204" pitchFamily="34" charset="0"/>
                <a:cs typeface="Times New Roman" panose="02020603050405020304" pitchFamily="18" charset="0"/>
              </a:rPr>
              <a:t> </a:t>
            </a:r>
            <a:r>
              <a:rPr lang="en-US" sz="1200" dirty="0">
                <a:solidFill>
                  <a:srgbClr val="FF0000"/>
                </a:solidFill>
                <a:latin typeface="Calibri" panose="020F0502020204030204" pitchFamily="34" charset="0"/>
                <a:cs typeface="Times New Roman" panose="02020603050405020304" pitchFamily="18" charset="0"/>
              </a:rPr>
              <a:t>membership</a:t>
            </a:r>
            <a:r>
              <a:rPr lang="en-US" sz="1200" strike="sngStrike" dirty="0">
                <a:latin typeface="Calibri" panose="020F0502020204030204" pitchFamily="34" charset="0"/>
                <a:cs typeface="Times New Roman" panose="02020603050405020304" pitchFamily="18" charset="0"/>
              </a:rPr>
              <a:t>make-up</a:t>
            </a:r>
            <a:r>
              <a:rPr lang="en-US" sz="1200" dirty="0">
                <a:latin typeface="Calibri" panose="020F0502020204030204" pitchFamily="34" charset="0"/>
                <a:cs typeface="Times New Roman" panose="02020603050405020304" pitchFamily="18" charset="0"/>
              </a:rPr>
              <a:t>, training </a:t>
            </a:r>
            <a:r>
              <a:rPr lang="en-US" sz="1200" strike="sngStrike" dirty="0">
                <a:latin typeface="Calibri" panose="020F0502020204030204" pitchFamily="34" charset="0"/>
                <a:cs typeface="Times New Roman" panose="02020603050405020304" pitchFamily="18" charset="0"/>
              </a:rPr>
              <a:t>experience</a:t>
            </a:r>
            <a:r>
              <a:rPr lang="en-US" sz="1200" dirty="0">
                <a:latin typeface="Calibri" panose="020F0502020204030204" pitchFamily="34" charset="0"/>
                <a:cs typeface="Times New Roman" panose="02020603050405020304" pitchFamily="18" charset="0"/>
              </a:rPr>
              <a:t>, </a:t>
            </a:r>
            <a:r>
              <a:rPr lang="en-US" sz="1200" strike="sngStrike" dirty="0">
                <a:latin typeface="Calibri" panose="020F0502020204030204" pitchFamily="34" charset="0"/>
                <a:cs typeface="Times New Roman" panose="02020603050405020304" pitchFamily="18" charset="0"/>
              </a:rPr>
              <a:t>and overall </a:t>
            </a:r>
            <a:r>
              <a:rPr lang="en-US" sz="1200" dirty="0">
                <a:latin typeface="Calibri" panose="020F0502020204030204" pitchFamily="34" charset="0"/>
                <a:cs typeface="Times New Roman" panose="02020603050405020304" pitchFamily="18" charset="0"/>
              </a:rPr>
              <a:t>process</a:t>
            </a:r>
            <a:r>
              <a:rPr lang="en-US" sz="1200" dirty="0">
                <a:solidFill>
                  <a:srgbClr val="FF0000"/>
                </a:solidFill>
                <a:latin typeface="Calibri" panose="020F0502020204030204" pitchFamily="34" charset="0"/>
                <a:cs typeface="Times New Roman" panose="02020603050405020304" pitchFamily="18" charset="0"/>
              </a:rPr>
              <a:t>es</a:t>
            </a:r>
            <a:r>
              <a:rPr lang="en-US" sz="1200" dirty="0">
                <a:latin typeface="Calibri" panose="020F0502020204030204" pitchFamily="34" charset="0"/>
                <a:cs typeface="Times New Roman" panose="02020603050405020304" pitchFamily="18" charset="0"/>
              </a:rPr>
              <a:t> and supports </a:t>
            </a:r>
            <a:r>
              <a:rPr lang="en-US" sz="1200" strike="sngStrike" dirty="0">
                <a:latin typeface="Calibri" panose="020F0502020204030204" pitchFamily="34" charset="0"/>
                <a:cs typeface="Times New Roman" panose="02020603050405020304" pitchFamily="18" charset="0"/>
              </a:rPr>
              <a:t>to</a:t>
            </a:r>
            <a:r>
              <a:rPr lang="en-US" sz="1200" dirty="0">
                <a:latin typeface="Calibri" panose="020F0502020204030204" pitchFamily="34" charset="0"/>
                <a:cs typeface="Times New Roman" panose="02020603050405020304" pitchFamily="18" charset="0"/>
              </a:rPr>
              <a:t> </a:t>
            </a:r>
            <a:r>
              <a:rPr lang="en-US" sz="1200" dirty="0">
                <a:solidFill>
                  <a:srgbClr val="FF0000"/>
                </a:solidFill>
                <a:latin typeface="Calibri" panose="020F0502020204030204" pitchFamily="34" charset="0"/>
                <a:cs typeface="Times New Roman" panose="02020603050405020304" pitchFamily="18" charset="0"/>
              </a:rPr>
              <a:t>would</a:t>
            </a:r>
            <a:r>
              <a:rPr lang="en-US" sz="1200" dirty="0">
                <a:latin typeface="Calibri" panose="020F0502020204030204" pitchFamily="34" charset="0"/>
                <a:cs typeface="Times New Roman" panose="02020603050405020304" pitchFamily="18" charset="0"/>
              </a:rPr>
              <a:t> be </a:t>
            </a:r>
            <a:r>
              <a:rPr lang="en-US" sz="1200" dirty="0">
                <a:solidFill>
                  <a:srgbClr val="FF0000"/>
                </a:solidFill>
                <a:latin typeface="Calibri" panose="020F0502020204030204" pitchFamily="34" charset="0"/>
                <a:cs typeface="Times New Roman" panose="02020603050405020304" pitchFamily="18" charset="0"/>
              </a:rPr>
              <a:t>defined </a:t>
            </a:r>
            <a:r>
              <a:rPr lang="en-US" sz="1200" strike="sngStrike" dirty="0">
                <a:latin typeface="Calibri" panose="020F0502020204030204" pitchFamily="34" charset="0"/>
                <a:cs typeface="Times New Roman" panose="02020603050405020304" pitchFamily="18" charset="0"/>
              </a:rPr>
              <a:t>developed so as </a:t>
            </a:r>
            <a:r>
              <a:rPr lang="en-US" sz="1200" dirty="0">
                <a:latin typeface="Calibri" panose="020F0502020204030204" pitchFamily="34" charset="0"/>
                <a:cs typeface="Times New Roman" panose="02020603050405020304" pitchFamily="18" charset="0"/>
              </a:rPr>
              <a:t>to limit</a:t>
            </a:r>
            <a:r>
              <a:rPr lang="en-US" sz="1200" strike="sngStrike" dirty="0">
                <a:latin typeface="Calibri" panose="020F0502020204030204" pitchFamily="34" charset="0"/>
                <a:cs typeface="Times New Roman" panose="02020603050405020304" pitchFamily="18" charset="0"/>
              </a:rPr>
              <a:t> the role of heuristics and </a:t>
            </a:r>
            <a:r>
              <a:rPr lang="en-US" sz="1200" dirty="0">
                <a:latin typeface="Calibri" panose="020F0502020204030204" pitchFamily="34" charset="0"/>
                <a:cs typeface="Times New Roman" panose="02020603050405020304" pitchFamily="18" charset="0"/>
              </a:rPr>
              <a:t>bias in prognosis determination </a:t>
            </a:r>
          </a:p>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12</a:t>
            </a:fld>
            <a:endParaRPr lang="en-US" altLang="en-US" dirty="0"/>
          </a:p>
        </p:txBody>
      </p:sp>
    </p:spTree>
    <p:extLst>
      <p:ext uri="{BB962C8B-B14F-4D97-AF65-F5344CB8AC3E}">
        <p14:creationId xmlns:p14="http://schemas.microsoft.com/office/powerpoint/2010/main" val="3444743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Acknowledge request by subcommittee to explore possibility of a 4</a:t>
            </a:r>
            <a:r>
              <a:rPr lang="en-US" baseline="30000" dirty="0"/>
              <a:t>th</a:t>
            </a:r>
            <a:r>
              <a:rPr lang="en-US" dirty="0"/>
              <a:t> priority group if prognosis for imminent death or lowest likely hood of survival. </a:t>
            </a:r>
          </a:p>
          <a:p>
            <a:endParaRPr lang="en-US" dirty="0"/>
          </a:p>
          <a:p>
            <a:endParaRPr lang="en-US" sz="2400" i="1" dirty="0">
              <a:solidFill>
                <a:srgbClr val="FF0000"/>
              </a:solidFill>
              <a:latin typeface="Calibri" panose="020F0502020204030204" pitchFamily="34" charset="0"/>
              <a:cs typeface="Times New Roman" panose="02020603050405020304" pitchFamily="18" charset="0"/>
            </a:endParaRPr>
          </a:p>
          <a:p>
            <a:r>
              <a:rPr lang="en-US" sz="2400" i="0" dirty="0">
                <a:solidFill>
                  <a:srgbClr val="FF0000"/>
                </a:solidFill>
                <a:latin typeface="Calibri" panose="020F0502020204030204" pitchFamily="34" charset="0"/>
                <a:cs typeface="Times New Roman" panose="02020603050405020304" pitchFamily="18" charset="0"/>
              </a:rPr>
              <a:t>Optional language alternative for Priority Group 4patients predicted to die imminently during the hospital stay (definition needed or different terminology/examples TBD)</a:t>
            </a:r>
          </a:p>
          <a:p>
            <a:pPr lvl="2"/>
            <a:r>
              <a:rPr lang="en-US" sz="2000" i="0" dirty="0">
                <a:solidFill>
                  <a:srgbClr val="FF0000"/>
                </a:solidFill>
                <a:latin typeface="Calibri" panose="020F0502020204030204" pitchFamily="34" charset="0"/>
                <a:cs typeface="Times New Roman" panose="02020603050405020304" pitchFamily="18" charset="0"/>
              </a:rPr>
              <a:t>Make sure this category is NOT based on any QOL assumption but only survival, as can be justified through published research</a:t>
            </a:r>
          </a:p>
          <a:p>
            <a:pPr lvl="2"/>
            <a:endParaRPr lang="en-US" sz="2000" i="1" dirty="0">
              <a:solidFill>
                <a:srgbClr val="FF0000"/>
              </a:solidFill>
              <a:latin typeface="Calibri" panose="020F0502020204030204" pitchFamily="34" charset="0"/>
              <a:cs typeface="Times New Roman" panose="02020603050405020304" pitchFamily="18" charset="0"/>
            </a:endParaRPr>
          </a:p>
          <a:p>
            <a:r>
              <a:rPr lang="en-US" dirty="0"/>
              <a:t>WA language: “Persons who have been diagnosed with one of the following conditions”</a:t>
            </a:r>
          </a:p>
          <a:p>
            <a:endParaRPr lang="en-US" dirty="0"/>
          </a:p>
          <a:p>
            <a:r>
              <a:rPr lang="en-US" dirty="0"/>
              <a:t>WA guide includes in this group the following specific conditions within a similar (last priority) group category:</a:t>
            </a:r>
          </a:p>
          <a:p>
            <a:pPr marL="171450" indent="-171450">
              <a:buFont typeface="Arial" panose="020B0604020202020204" pitchFamily="34" charset="0"/>
              <a:buChar char="•"/>
            </a:pPr>
            <a:r>
              <a:rPr lang="en-US" dirty="0"/>
              <a:t>Severe acute neurological event with low chance of survival (non-survivable head injury, cerebral herniation with no option for intervention)</a:t>
            </a:r>
          </a:p>
          <a:p>
            <a:pPr marL="171450" indent="-171450">
              <a:buFont typeface="Arial" panose="020B0604020202020204" pitchFamily="34" charset="0"/>
              <a:buChar char="•"/>
            </a:pPr>
            <a:r>
              <a:rPr lang="en-US" dirty="0"/>
              <a:t>Severe burns with low chance of survival (according to the ABS Burn Chart)</a:t>
            </a:r>
          </a:p>
          <a:p>
            <a:pPr marL="171450" indent="-171450">
              <a:buFont typeface="Arial" panose="020B0604020202020204" pitchFamily="34" charset="0"/>
              <a:buChar char="•"/>
            </a:pPr>
            <a:r>
              <a:rPr lang="en-US" dirty="0"/>
              <a:t>Persistent vegetative state or coma</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13</a:t>
            </a:fld>
            <a:endParaRPr lang="en-US" altLang="en-US" dirty="0"/>
          </a:p>
        </p:txBody>
      </p:sp>
    </p:spTree>
    <p:extLst>
      <p:ext uri="{BB962C8B-B14F-4D97-AF65-F5344CB8AC3E}">
        <p14:creationId xmlns:p14="http://schemas.microsoft.com/office/powerpoint/2010/main" val="868011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14</a:t>
            </a:fld>
            <a:endParaRPr lang="en-US" altLang="en-US" dirty="0"/>
          </a:p>
        </p:txBody>
      </p:sp>
    </p:spTree>
    <p:extLst>
      <p:ext uri="{BB962C8B-B14F-4D97-AF65-F5344CB8AC3E}">
        <p14:creationId xmlns:p14="http://schemas.microsoft.com/office/powerpoint/2010/main" val="2771911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defRPr/>
            </a:pPr>
            <a:r>
              <a:rPr lang="en-US" dirty="0"/>
              <a:t>Training topic examples: cultural humility, systemic discrimination, antiracism</a:t>
            </a:r>
          </a:p>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15</a:t>
            </a:fld>
            <a:endParaRPr lang="en-US" altLang="en-US" dirty="0"/>
          </a:p>
        </p:txBody>
      </p:sp>
    </p:spTree>
    <p:extLst>
      <p:ext uri="{BB962C8B-B14F-4D97-AF65-F5344CB8AC3E}">
        <p14:creationId xmlns:p14="http://schemas.microsoft.com/office/powerpoint/2010/main" val="2534419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16</a:t>
            </a:fld>
            <a:endParaRPr lang="en-US" altLang="en-US" dirty="0"/>
          </a:p>
        </p:txBody>
      </p:sp>
    </p:spTree>
    <p:extLst>
      <p:ext uri="{BB962C8B-B14F-4D97-AF65-F5344CB8AC3E}">
        <p14:creationId xmlns:p14="http://schemas.microsoft.com/office/powerpoint/2010/main" val="2873617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6C7CB580-22AB-4D49-ACA0-0F0B3F554A38}"/>
              </a:ext>
            </a:extLst>
          </p:cNvPr>
          <p:cNvSpPr/>
          <p:nvPr userDrawn="1"/>
        </p:nvSpPr>
        <p:spPr bwMode="auto">
          <a:xfrm>
            <a:off x="296863" y="4530725"/>
            <a:ext cx="11598275" cy="2098675"/>
          </a:xfrm>
          <a:custGeom>
            <a:avLst/>
            <a:gdLst>
              <a:gd name="T0" fmla="*/ 0 w 11599295"/>
              <a:gd name="T1" fmla="*/ 574549 h 2098540"/>
              <a:gd name="T2" fmla="*/ 5911017 w 11599295"/>
              <a:gd name="T3" fmla="*/ 119 h 2098540"/>
              <a:gd name="T4" fmla="*/ 11599295 w 11599295"/>
              <a:gd name="T5" fmla="*/ 574549 h 2098540"/>
              <a:gd name="T6" fmla="*/ 11599295 w 11599295"/>
              <a:gd name="T7" fmla="*/ 2098540 h 2098540"/>
              <a:gd name="T8" fmla="*/ 0 w 11599295"/>
              <a:gd name="T9" fmla="*/ 2098540 h 2098540"/>
              <a:gd name="T10" fmla="*/ 0 w 11599295"/>
              <a:gd name="T11" fmla="*/ 574549 h 209854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599295" h="2098540">
                <a:moveTo>
                  <a:pt x="0" y="574549"/>
                </a:moveTo>
                <a:cubicBezTo>
                  <a:pt x="1991832" y="205272"/>
                  <a:pt x="2899278" y="-5743"/>
                  <a:pt x="5911017" y="119"/>
                </a:cubicBezTo>
                <a:cubicBezTo>
                  <a:pt x="8993094" y="58735"/>
                  <a:pt x="9730556" y="199410"/>
                  <a:pt x="11599295" y="574549"/>
                </a:cubicBezTo>
                <a:lnTo>
                  <a:pt x="11599295" y="2098540"/>
                </a:lnTo>
                <a:lnTo>
                  <a:pt x="0" y="2098540"/>
                </a:lnTo>
                <a:lnTo>
                  <a:pt x="0" y="574549"/>
                </a:lnTo>
                <a:close/>
              </a:path>
            </a:pathLst>
          </a:custGeom>
          <a:solidFill>
            <a:schemeClr val="accent1">
              <a:alpha val="30196"/>
            </a:schemeClr>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cxnSp>
        <p:nvCxnSpPr>
          <p:cNvPr id="5" name="Straight Connector 12">
            <a:extLst>
              <a:ext uri="{FF2B5EF4-FFF2-40B4-BE49-F238E27FC236}">
                <a16:creationId xmlns:a16="http://schemas.microsoft.com/office/drawing/2014/main" id="{39343720-2DEB-49BB-9D18-F0849675F459}"/>
              </a:ext>
            </a:extLst>
          </p:cNvPr>
          <p:cNvCxnSpPr>
            <a:cxnSpLocks noChangeShapeType="1"/>
          </p:cNvCxnSpPr>
          <p:nvPr userDrawn="1"/>
        </p:nvCxnSpPr>
        <p:spPr bwMode="auto">
          <a:xfrm flipH="1">
            <a:off x="287338" y="6662738"/>
            <a:ext cx="11599862" cy="0"/>
          </a:xfrm>
          <a:prstGeom prst="line">
            <a:avLst/>
          </a:prstGeom>
          <a:noFill/>
          <a:ln w="28575" algn="ctr">
            <a:solidFill>
              <a:srgbClr val="EC890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13">
            <a:extLst>
              <a:ext uri="{FF2B5EF4-FFF2-40B4-BE49-F238E27FC236}">
                <a16:creationId xmlns:a16="http://schemas.microsoft.com/office/drawing/2014/main" id="{C6A54CD7-5580-4DA1-AFEE-C6765BFA1FAC}"/>
              </a:ext>
            </a:extLst>
          </p:cNvPr>
          <p:cNvCxnSpPr>
            <a:cxnSpLocks noChangeShapeType="1"/>
          </p:cNvCxnSpPr>
          <p:nvPr userDrawn="1"/>
        </p:nvCxnSpPr>
        <p:spPr bwMode="auto">
          <a:xfrm flipH="1">
            <a:off x="296863" y="228600"/>
            <a:ext cx="11598275" cy="0"/>
          </a:xfrm>
          <a:prstGeom prst="line">
            <a:avLst/>
          </a:prstGeom>
          <a:noFill/>
          <a:ln w="28575" algn="ctr">
            <a:solidFill>
              <a:srgbClr val="EC890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Picture 14" descr="Logo&#10;&#10;Description automatically generated">
            <a:extLst>
              <a:ext uri="{FF2B5EF4-FFF2-40B4-BE49-F238E27FC236}">
                <a16:creationId xmlns:a16="http://schemas.microsoft.com/office/drawing/2014/main" id="{B8A40435-0BEB-4D39-A24E-DB778EA01A9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724400" y="4914900"/>
            <a:ext cx="25908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914400" y="682626"/>
            <a:ext cx="10363200" cy="1470025"/>
          </a:xfrm>
        </p:spPr>
        <p:txBody>
          <a:bodyPr/>
          <a:lstStyle>
            <a:lvl1pPr algn="ctr">
              <a:defRPr/>
            </a:lvl1pPr>
          </a:lstStyle>
          <a:p>
            <a:pPr lvl="0"/>
            <a:r>
              <a:rPr lang="en-US" altLang="en-US" noProof="0"/>
              <a:t>Title</a:t>
            </a:r>
          </a:p>
        </p:txBody>
      </p:sp>
      <p:sp>
        <p:nvSpPr>
          <p:cNvPr id="6147" name="Rectangle 3"/>
          <p:cNvSpPr>
            <a:spLocks noGrp="1" noChangeArrowheads="1"/>
          </p:cNvSpPr>
          <p:nvPr>
            <p:ph type="subTitle" idx="1"/>
          </p:nvPr>
        </p:nvSpPr>
        <p:spPr>
          <a:xfrm>
            <a:off x="1828800" y="2438400"/>
            <a:ext cx="8534400" cy="1752600"/>
          </a:xfrm>
        </p:spPr>
        <p:txBody>
          <a:bodyPr/>
          <a:lstStyle>
            <a:lvl1pPr marL="0" indent="0" algn="ctr">
              <a:buFontTx/>
              <a:buNone/>
              <a:defRPr sz="1400"/>
            </a:lvl1pPr>
          </a:lstStyle>
          <a:p>
            <a:pPr lvl="0"/>
            <a:r>
              <a:rPr lang="en-US" altLang="en-US" noProof="0"/>
              <a:t>Click to edit Master subtitle style</a:t>
            </a:r>
          </a:p>
        </p:txBody>
      </p:sp>
      <p:sp>
        <p:nvSpPr>
          <p:cNvPr id="8" name="Rectangle 5">
            <a:extLst>
              <a:ext uri="{FF2B5EF4-FFF2-40B4-BE49-F238E27FC236}">
                <a16:creationId xmlns:a16="http://schemas.microsoft.com/office/drawing/2014/main" id="{778405B8-A409-415E-BC66-403316AF2871}"/>
              </a:ext>
            </a:extLst>
          </p:cNvPr>
          <p:cNvSpPr>
            <a:spLocks noGrp="1" noChangeArrowheads="1"/>
          </p:cNvSpPr>
          <p:nvPr>
            <p:ph type="ftr" sz="quarter" idx="10"/>
          </p:nvPr>
        </p:nvSpPr>
        <p:spPr>
          <a:xfrm>
            <a:off x="4572000" y="5970588"/>
            <a:ext cx="3860800" cy="476250"/>
          </a:xfrm>
        </p:spPr>
        <p:txBody>
          <a:bodyPr/>
          <a:lstStyle>
            <a:lvl1pPr algn="l" eaLnBrk="0" hangingPunct="0">
              <a:spcBef>
                <a:spcPct val="50000"/>
              </a:spcBef>
              <a:defRPr/>
            </a:lvl1pPr>
          </a:lstStyle>
          <a:p>
            <a:pPr>
              <a:defRPr/>
            </a:pPr>
            <a:endParaRPr lang="en-US" altLang="en-US" dirty="0"/>
          </a:p>
        </p:txBody>
      </p:sp>
    </p:spTree>
    <p:extLst>
      <p:ext uri="{BB962C8B-B14F-4D97-AF65-F5344CB8AC3E}">
        <p14:creationId xmlns:p14="http://schemas.microsoft.com/office/powerpoint/2010/main" val="350678503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3361D296-C0DF-42F2-90DA-15EF3F67EBCC}"/>
              </a:ext>
            </a:extLst>
          </p:cNvPr>
          <p:cNvSpPr>
            <a:spLocks noGrp="1" noChangeArrowheads="1"/>
          </p:cNvSpPr>
          <p:nvPr>
            <p:ph type="sldNum" sz="quarter" idx="11"/>
          </p:nvPr>
        </p:nvSpPr>
        <p:spPr/>
        <p:txBody>
          <a:bodyPr/>
          <a:lstStyle>
            <a:lvl1pPr>
              <a:defRPr/>
            </a:lvl1pPr>
          </a:lstStyle>
          <a:p>
            <a:pPr>
              <a:defRPr/>
            </a:pPr>
            <a:fld id="{5914ED06-8181-47CD-B3B7-F8269048FF65}" type="slidenum">
              <a:rPr lang="en-US" altLang="en-US"/>
              <a:pPr>
                <a:defRPr/>
              </a:pPr>
              <a:t>‹#›</a:t>
            </a:fld>
            <a:endParaRPr lang="en-US" altLang="en-US" dirty="0"/>
          </a:p>
        </p:txBody>
      </p:sp>
      <p:sp>
        <p:nvSpPr>
          <p:cNvPr id="6" name="Rectangle 10">
            <a:extLst>
              <a:ext uri="{FF2B5EF4-FFF2-40B4-BE49-F238E27FC236}">
                <a16:creationId xmlns:a16="http://schemas.microsoft.com/office/drawing/2014/main" id="{246D83D0-F1B2-4565-A5F1-A8B64318DAA0}"/>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410480296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440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F8D14DE7-6BDC-4751-A16D-EC3A23C627FE}"/>
              </a:ext>
            </a:extLst>
          </p:cNvPr>
          <p:cNvSpPr>
            <a:spLocks noGrp="1" noChangeArrowheads="1"/>
          </p:cNvSpPr>
          <p:nvPr>
            <p:ph type="sldNum" sz="quarter" idx="11"/>
          </p:nvPr>
        </p:nvSpPr>
        <p:spPr/>
        <p:txBody>
          <a:bodyPr/>
          <a:lstStyle>
            <a:lvl1pPr>
              <a:defRPr/>
            </a:lvl1pPr>
          </a:lstStyle>
          <a:p>
            <a:pPr>
              <a:defRPr/>
            </a:pPr>
            <a:fld id="{93D0E6CB-1BD8-4BAF-A43E-F5FDD084C38A}" type="slidenum">
              <a:rPr lang="en-US" altLang="en-US"/>
              <a:pPr>
                <a:defRPr/>
              </a:pPr>
              <a:t>‹#›</a:t>
            </a:fld>
            <a:endParaRPr lang="en-US" altLang="en-US" dirty="0"/>
          </a:p>
        </p:txBody>
      </p:sp>
      <p:sp>
        <p:nvSpPr>
          <p:cNvPr id="6" name="Rectangle 10">
            <a:extLst>
              <a:ext uri="{FF2B5EF4-FFF2-40B4-BE49-F238E27FC236}">
                <a16:creationId xmlns:a16="http://schemas.microsoft.com/office/drawing/2014/main" id="{520DECF2-3E2F-40E4-9280-8DA9E2192D1A}"/>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141610296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3F827698-1543-4294-A748-7794F0F38C96}"/>
              </a:ext>
            </a:extLst>
          </p:cNvPr>
          <p:cNvSpPr>
            <a:spLocks noGrp="1" noChangeArrowheads="1"/>
          </p:cNvSpPr>
          <p:nvPr>
            <p:ph type="sldNum" sz="quarter" idx="11"/>
          </p:nvPr>
        </p:nvSpPr>
        <p:spPr/>
        <p:txBody>
          <a:bodyPr/>
          <a:lstStyle>
            <a:lvl1pPr>
              <a:defRPr/>
            </a:lvl1pPr>
          </a:lstStyle>
          <a:p>
            <a:pPr>
              <a:defRPr/>
            </a:pPr>
            <a:fld id="{678D0E47-2870-4D7F-9E5B-E656D1108487}" type="slidenum">
              <a:rPr lang="en-US" altLang="en-US"/>
              <a:pPr>
                <a:defRPr/>
              </a:pPr>
              <a:t>‹#›</a:t>
            </a:fld>
            <a:endParaRPr lang="en-US" altLang="en-US" dirty="0"/>
          </a:p>
        </p:txBody>
      </p:sp>
      <p:sp>
        <p:nvSpPr>
          <p:cNvPr id="6" name="Rectangle 10">
            <a:extLst>
              <a:ext uri="{FF2B5EF4-FFF2-40B4-BE49-F238E27FC236}">
                <a16:creationId xmlns:a16="http://schemas.microsoft.com/office/drawing/2014/main" id="{E772C956-D6E5-4EBE-90BA-BBE49F3BA4B5}"/>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403653903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Rectangle 8">
            <a:extLst>
              <a:ext uri="{FF2B5EF4-FFF2-40B4-BE49-F238E27FC236}">
                <a16:creationId xmlns:a16="http://schemas.microsoft.com/office/drawing/2014/main" id="{D9F24322-30D5-43AE-B3AF-CB865366255F}"/>
              </a:ext>
            </a:extLst>
          </p:cNvPr>
          <p:cNvSpPr>
            <a:spLocks noGrp="1" noChangeArrowheads="1"/>
          </p:cNvSpPr>
          <p:nvPr>
            <p:ph type="sldNum" sz="quarter" idx="11"/>
          </p:nvPr>
        </p:nvSpPr>
        <p:spPr/>
        <p:txBody>
          <a:bodyPr/>
          <a:lstStyle>
            <a:lvl1pPr>
              <a:defRPr/>
            </a:lvl1pPr>
          </a:lstStyle>
          <a:p>
            <a:pPr>
              <a:defRPr/>
            </a:pPr>
            <a:fld id="{DB2CD222-6AD2-4E92-97F8-569B95AFE93E}" type="slidenum">
              <a:rPr lang="en-US" altLang="en-US"/>
              <a:pPr>
                <a:defRPr/>
              </a:pPr>
              <a:t>‹#›</a:t>
            </a:fld>
            <a:endParaRPr lang="en-US" altLang="en-US" dirty="0"/>
          </a:p>
        </p:txBody>
      </p:sp>
      <p:sp>
        <p:nvSpPr>
          <p:cNvPr id="6" name="Rectangle 10">
            <a:extLst>
              <a:ext uri="{FF2B5EF4-FFF2-40B4-BE49-F238E27FC236}">
                <a16:creationId xmlns:a16="http://schemas.microsoft.com/office/drawing/2014/main" id="{0ED9858E-D575-497D-8FEE-A46FE23BF7D7}"/>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341998254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8">
            <a:extLst>
              <a:ext uri="{FF2B5EF4-FFF2-40B4-BE49-F238E27FC236}">
                <a16:creationId xmlns:a16="http://schemas.microsoft.com/office/drawing/2014/main" id="{7011CA48-D86C-450F-83EA-799D94562961}"/>
              </a:ext>
            </a:extLst>
          </p:cNvPr>
          <p:cNvSpPr>
            <a:spLocks noGrp="1" noChangeArrowheads="1"/>
          </p:cNvSpPr>
          <p:nvPr>
            <p:ph type="sldNum" sz="quarter" idx="11"/>
          </p:nvPr>
        </p:nvSpPr>
        <p:spPr/>
        <p:txBody>
          <a:bodyPr/>
          <a:lstStyle>
            <a:lvl1pPr>
              <a:defRPr/>
            </a:lvl1pPr>
          </a:lstStyle>
          <a:p>
            <a:pPr>
              <a:defRPr/>
            </a:pPr>
            <a:fld id="{66BF0931-17E3-422E-9460-9C41BB3665FD}" type="slidenum">
              <a:rPr lang="en-US" altLang="en-US"/>
              <a:pPr>
                <a:defRPr/>
              </a:pPr>
              <a:t>‹#›</a:t>
            </a:fld>
            <a:endParaRPr lang="en-US" altLang="en-US" dirty="0"/>
          </a:p>
        </p:txBody>
      </p:sp>
      <p:sp>
        <p:nvSpPr>
          <p:cNvPr id="7" name="Rectangle 10">
            <a:extLst>
              <a:ext uri="{FF2B5EF4-FFF2-40B4-BE49-F238E27FC236}">
                <a16:creationId xmlns:a16="http://schemas.microsoft.com/office/drawing/2014/main" id="{8AAD690D-DB33-4E62-A642-DC12C5AE964F}"/>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109230454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8">
            <a:extLst>
              <a:ext uri="{FF2B5EF4-FFF2-40B4-BE49-F238E27FC236}">
                <a16:creationId xmlns:a16="http://schemas.microsoft.com/office/drawing/2014/main" id="{0710BF89-224C-4DD6-AEC2-A12EB6E9A268}"/>
              </a:ext>
            </a:extLst>
          </p:cNvPr>
          <p:cNvSpPr>
            <a:spLocks noGrp="1" noChangeArrowheads="1"/>
          </p:cNvSpPr>
          <p:nvPr>
            <p:ph type="sldNum" sz="quarter" idx="11"/>
          </p:nvPr>
        </p:nvSpPr>
        <p:spPr/>
        <p:txBody>
          <a:bodyPr/>
          <a:lstStyle>
            <a:lvl1pPr>
              <a:defRPr/>
            </a:lvl1pPr>
          </a:lstStyle>
          <a:p>
            <a:pPr>
              <a:defRPr/>
            </a:pPr>
            <a:fld id="{11A11E2D-1921-40FD-8943-70229D7FC9E7}" type="slidenum">
              <a:rPr lang="en-US" altLang="en-US"/>
              <a:pPr>
                <a:defRPr/>
              </a:pPr>
              <a:t>‹#›</a:t>
            </a:fld>
            <a:endParaRPr lang="en-US" altLang="en-US" dirty="0"/>
          </a:p>
        </p:txBody>
      </p:sp>
      <p:sp>
        <p:nvSpPr>
          <p:cNvPr id="9" name="Rectangle 10">
            <a:extLst>
              <a:ext uri="{FF2B5EF4-FFF2-40B4-BE49-F238E27FC236}">
                <a16:creationId xmlns:a16="http://schemas.microsoft.com/office/drawing/2014/main" id="{7E195A45-0B7A-4AB8-B25D-53B23C387E99}"/>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64961103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8">
            <a:extLst>
              <a:ext uri="{FF2B5EF4-FFF2-40B4-BE49-F238E27FC236}">
                <a16:creationId xmlns:a16="http://schemas.microsoft.com/office/drawing/2014/main" id="{2DB41996-6602-4E41-BE84-8E41EABCCCD3}"/>
              </a:ext>
            </a:extLst>
          </p:cNvPr>
          <p:cNvSpPr>
            <a:spLocks noGrp="1" noChangeArrowheads="1"/>
          </p:cNvSpPr>
          <p:nvPr>
            <p:ph type="sldNum" sz="quarter" idx="11"/>
          </p:nvPr>
        </p:nvSpPr>
        <p:spPr/>
        <p:txBody>
          <a:bodyPr/>
          <a:lstStyle>
            <a:lvl1pPr>
              <a:defRPr/>
            </a:lvl1pPr>
          </a:lstStyle>
          <a:p>
            <a:pPr>
              <a:defRPr/>
            </a:pPr>
            <a:fld id="{EC523F9B-5CFA-46C7-89DD-C53CF11BEEA6}" type="slidenum">
              <a:rPr lang="en-US" altLang="en-US"/>
              <a:pPr>
                <a:defRPr/>
              </a:pPr>
              <a:t>‹#›</a:t>
            </a:fld>
            <a:endParaRPr lang="en-US" altLang="en-US" dirty="0"/>
          </a:p>
        </p:txBody>
      </p:sp>
      <p:sp>
        <p:nvSpPr>
          <p:cNvPr id="5" name="Rectangle 10">
            <a:extLst>
              <a:ext uri="{FF2B5EF4-FFF2-40B4-BE49-F238E27FC236}">
                <a16:creationId xmlns:a16="http://schemas.microsoft.com/office/drawing/2014/main" id="{FD353992-ED8F-4D9B-A6C7-F832A9F0F60D}"/>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323031295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8">
            <a:extLst>
              <a:ext uri="{FF2B5EF4-FFF2-40B4-BE49-F238E27FC236}">
                <a16:creationId xmlns:a16="http://schemas.microsoft.com/office/drawing/2014/main" id="{C4687ABA-6236-4E13-AF02-0F79C820C7DE}"/>
              </a:ext>
            </a:extLst>
          </p:cNvPr>
          <p:cNvSpPr>
            <a:spLocks noGrp="1" noChangeArrowheads="1"/>
          </p:cNvSpPr>
          <p:nvPr>
            <p:ph type="sldNum" sz="quarter" idx="11"/>
          </p:nvPr>
        </p:nvSpPr>
        <p:spPr/>
        <p:txBody>
          <a:bodyPr/>
          <a:lstStyle>
            <a:lvl1pPr>
              <a:defRPr/>
            </a:lvl1pPr>
          </a:lstStyle>
          <a:p>
            <a:pPr>
              <a:defRPr/>
            </a:pPr>
            <a:fld id="{137EC908-0AD5-4A0E-8D51-C307C1E88F67}" type="slidenum">
              <a:rPr lang="en-US" altLang="en-US"/>
              <a:pPr>
                <a:defRPr/>
              </a:pPr>
              <a:t>‹#›</a:t>
            </a:fld>
            <a:endParaRPr lang="en-US" altLang="en-US" dirty="0"/>
          </a:p>
        </p:txBody>
      </p:sp>
      <p:sp>
        <p:nvSpPr>
          <p:cNvPr id="4" name="Rectangle 10">
            <a:extLst>
              <a:ext uri="{FF2B5EF4-FFF2-40B4-BE49-F238E27FC236}">
                <a16:creationId xmlns:a16="http://schemas.microsoft.com/office/drawing/2014/main" id="{92D874B6-ECA2-48BF-A08D-172AE3467C53}"/>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215994905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Rectangle 8">
            <a:extLst>
              <a:ext uri="{FF2B5EF4-FFF2-40B4-BE49-F238E27FC236}">
                <a16:creationId xmlns:a16="http://schemas.microsoft.com/office/drawing/2014/main" id="{315803AC-286E-47AE-957B-66385EFE509C}"/>
              </a:ext>
            </a:extLst>
          </p:cNvPr>
          <p:cNvSpPr>
            <a:spLocks noGrp="1" noChangeArrowheads="1"/>
          </p:cNvSpPr>
          <p:nvPr>
            <p:ph type="sldNum" sz="quarter" idx="11"/>
          </p:nvPr>
        </p:nvSpPr>
        <p:spPr/>
        <p:txBody>
          <a:bodyPr/>
          <a:lstStyle>
            <a:lvl1pPr>
              <a:defRPr/>
            </a:lvl1pPr>
          </a:lstStyle>
          <a:p>
            <a:pPr>
              <a:defRPr/>
            </a:pPr>
            <a:fld id="{0909C9F3-4B9D-4134-91F2-3C6198D9FF9F}" type="slidenum">
              <a:rPr lang="en-US" altLang="en-US"/>
              <a:pPr>
                <a:defRPr/>
              </a:pPr>
              <a:t>‹#›</a:t>
            </a:fld>
            <a:endParaRPr lang="en-US" altLang="en-US" dirty="0"/>
          </a:p>
        </p:txBody>
      </p:sp>
      <p:sp>
        <p:nvSpPr>
          <p:cNvPr id="7" name="Rectangle 10">
            <a:extLst>
              <a:ext uri="{FF2B5EF4-FFF2-40B4-BE49-F238E27FC236}">
                <a16:creationId xmlns:a16="http://schemas.microsoft.com/office/drawing/2014/main" id="{BDB71609-C755-4E3E-90EF-91249EEDED05}"/>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420859549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Rectangle 8">
            <a:extLst>
              <a:ext uri="{FF2B5EF4-FFF2-40B4-BE49-F238E27FC236}">
                <a16:creationId xmlns:a16="http://schemas.microsoft.com/office/drawing/2014/main" id="{29DE3E7E-9C9C-40B4-B866-4545454C9218}"/>
              </a:ext>
            </a:extLst>
          </p:cNvPr>
          <p:cNvSpPr>
            <a:spLocks noGrp="1" noChangeArrowheads="1"/>
          </p:cNvSpPr>
          <p:nvPr>
            <p:ph type="sldNum" sz="quarter" idx="11"/>
          </p:nvPr>
        </p:nvSpPr>
        <p:spPr/>
        <p:txBody>
          <a:bodyPr/>
          <a:lstStyle>
            <a:lvl1pPr>
              <a:defRPr/>
            </a:lvl1pPr>
          </a:lstStyle>
          <a:p>
            <a:pPr>
              <a:defRPr/>
            </a:pPr>
            <a:fld id="{625F696A-A249-4D7D-A10E-7067A81B9BEE}" type="slidenum">
              <a:rPr lang="en-US" altLang="en-US"/>
              <a:pPr>
                <a:defRPr/>
              </a:pPr>
              <a:t>‹#›</a:t>
            </a:fld>
            <a:endParaRPr lang="en-US" altLang="en-US" dirty="0"/>
          </a:p>
        </p:txBody>
      </p:sp>
      <p:sp>
        <p:nvSpPr>
          <p:cNvPr id="7" name="Rectangle 10">
            <a:extLst>
              <a:ext uri="{FF2B5EF4-FFF2-40B4-BE49-F238E27FC236}">
                <a16:creationId xmlns:a16="http://schemas.microsoft.com/office/drawing/2014/main" id="{C2C2412F-AEC9-4062-BB4A-553FA1D6E816}"/>
              </a:ext>
            </a:extLst>
          </p:cNvPr>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58429571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D61BB1D-E4FB-4FF8-A525-DC77E1B08B8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7C5A8E6-155F-4EE0-90A1-378A2CE8B196}"/>
              </a:ext>
            </a:extLst>
          </p:cNvPr>
          <p:cNvSpPr>
            <a:spLocks noGrp="1" noChangeArrowheads="1"/>
          </p:cNvSpPr>
          <p:nvPr>
            <p:ph type="body" idx="1"/>
          </p:nvPr>
        </p:nvSpPr>
        <p:spPr bwMode="auto">
          <a:xfrm>
            <a:off x="609600" y="16002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09615687-6697-4E29-B74D-07C7AB177589}"/>
              </a:ext>
            </a:extLst>
          </p:cNvPr>
          <p:cNvSpPr>
            <a:spLocks noGrp="1" noChangeArrowheads="1"/>
          </p:cNvSpPr>
          <p:nvPr>
            <p:ph type="dt" sz="half" idx="2"/>
          </p:nvPr>
        </p:nvSpPr>
        <p:spPr bwMode="auto">
          <a:xfrm>
            <a:off x="406400" y="5943600"/>
            <a:ext cx="467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spcBef>
                <a:spcPct val="50000"/>
              </a:spcBef>
              <a:defRPr sz="1200">
                <a:solidFill>
                  <a:srgbClr val="005595"/>
                </a:solidFill>
                <a:latin typeface="+mn-lt"/>
              </a:defRPr>
            </a:lvl1pPr>
          </a:lstStyle>
          <a:p>
            <a:pPr>
              <a:defRPr/>
            </a:pPr>
            <a:endParaRPr lang="en-US" altLang="en-US" dirty="0"/>
          </a:p>
        </p:txBody>
      </p:sp>
      <p:sp>
        <p:nvSpPr>
          <p:cNvPr id="5128" name="Rectangle 8">
            <a:extLst>
              <a:ext uri="{FF2B5EF4-FFF2-40B4-BE49-F238E27FC236}">
                <a16:creationId xmlns:a16="http://schemas.microsoft.com/office/drawing/2014/main" id="{4B76B75F-0387-4638-9DA2-024E76E50388}"/>
              </a:ext>
            </a:extLst>
          </p:cNvPr>
          <p:cNvSpPr>
            <a:spLocks noGrp="1" noChangeArrowheads="1"/>
          </p:cNvSpPr>
          <p:nvPr>
            <p:ph type="sldNum" sz="quarter" idx="4"/>
          </p:nvPr>
        </p:nvSpPr>
        <p:spPr bwMode="auto">
          <a:xfrm>
            <a:off x="406400" y="6477000"/>
            <a:ext cx="2844800" cy="2476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solidFill>
                  <a:srgbClr val="005595"/>
                </a:solidFill>
                <a:latin typeface="+mn-lt"/>
              </a:defRPr>
            </a:lvl1pPr>
          </a:lstStyle>
          <a:p>
            <a:pPr>
              <a:defRPr/>
            </a:pPr>
            <a:fld id="{D8634634-DC44-4CE6-8EAE-408D4512592A}" type="slidenum">
              <a:rPr lang="en-US" altLang="en-US"/>
              <a:pPr>
                <a:defRPr/>
              </a:pPr>
              <a:t>‹#›</a:t>
            </a:fld>
            <a:endParaRPr lang="en-US" altLang="en-US" dirty="0"/>
          </a:p>
        </p:txBody>
      </p:sp>
      <p:sp>
        <p:nvSpPr>
          <p:cNvPr id="5130" name="Rectangle 10">
            <a:extLst>
              <a:ext uri="{FF2B5EF4-FFF2-40B4-BE49-F238E27FC236}">
                <a16:creationId xmlns:a16="http://schemas.microsoft.com/office/drawing/2014/main" id="{FDABEE30-4BE2-440D-8FE3-40CF6050E9F7}"/>
              </a:ext>
            </a:extLst>
          </p:cNvPr>
          <p:cNvSpPr>
            <a:spLocks noGrp="1" noChangeArrowheads="1"/>
          </p:cNvSpPr>
          <p:nvPr>
            <p:ph type="ftr" sz="quarter" idx="3"/>
          </p:nvPr>
        </p:nvSpPr>
        <p:spPr bwMode="auto">
          <a:xfrm>
            <a:off x="4165600" y="6477000"/>
            <a:ext cx="3860800" cy="3238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200">
                <a:solidFill>
                  <a:srgbClr val="005595"/>
                </a:solidFill>
                <a:latin typeface="+mn-lt"/>
              </a:defRPr>
            </a:lvl1pPr>
          </a:lstStyle>
          <a:p>
            <a:pPr>
              <a:defRPr/>
            </a:pPr>
            <a:endParaRPr lang="en-US" altLang="en-US" dirty="0"/>
          </a:p>
        </p:txBody>
      </p:sp>
      <p:pic>
        <p:nvPicPr>
          <p:cNvPr id="1031" name="Picture 8" descr="Logo&#10;&#10;Description automatically generated">
            <a:extLst>
              <a:ext uri="{FF2B5EF4-FFF2-40B4-BE49-F238E27FC236}">
                <a16:creationId xmlns:a16="http://schemas.microsoft.com/office/drawing/2014/main" id="{BA058BE4-8035-43A8-9701-B4A410FDBA76}"/>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0134600" y="5943600"/>
            <a:ext cx="17970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32" name="Straight Connector 9">
            <a:extLst>
              <a:ext uri="{FF2B5EF4-FFF2-40B4-BE49-F238E27FC236}">
                <a16:creationId xmlns:a16="http://schemas.microsoft.com/office/drawing/2014/main" id="{8C1959F6-BA14-4416-AC3B-D7FCE858BBF0}"/>
              </a:ext>
            </a:extLst>
          </p:cNvPr>
          <p:cNvCxnSpPr>
            <a:cxnSpLocks noChangeShapeType="1"/>
          </p:cNvCxnSpPr>
          <p:nvPr userDrawn="1"/>
        </p:nvCxnSpPr>
        <p:spPr bwMode="auto">
          <a:xfrm flipH="1">
            <a:off x="347663" y="6461125"/>
            <a:ext cx="9712325" cy="0"/>
          </a:xfrm>
          <a:prstGeom prst="line">
            <a:avLst/>
          </a:prstGeom>
          <a:noFill/>
          <a:ln w="19050" algn="ctr">
            <a:solidFill>
              <a:srgbClr val="EC890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968A0EC6-F6F2-4DBA-9895-A093B7476DF7}"/>
              </a:ext>
            </a:extLst>
          </p:cNvPr>
          <p:cNvSpPr>
            <a:spLocks noChangeArrowheads="1"/>
          </p:cNvSpPr>
          <p:nvPr userDrawn="1"/>
        </p:nvSpPr>
        <p:spPr bwMode="auto">
          <a:xfrm>
            <a:off x="0" y="0"/>
            <a:ext cx="12192000" cy="339725"/>
          </a:xfrm>
          <a:prstGeom prst="rect">
            <a:avLst/>
          </a:prstGeom>
          <a:solidFill>
            <a:srgbClr val="D6E9E1">
              <a:alpha val="30196"/>
            </a:srgbClr>
          </a:solidFill>
          <a:ln>
            <a:noFill/>
          </a:ln>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endParaRPr lang="en-US" altLang="en-US" dirty="0"/>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l" rtl="0" eaLnBrk="0" fontAlgn="base" hangingPunct="0">
        <a:spcBef>
          <a:spcPct val="0"/>
        </a:spcBef>
        <a:spcAft>
          <a:spcPct val="0"/>
        </a:spcAft>
        <a:defRPr sz="3200" b="1" kern="1200">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panose="020B0604020202020204" pitchFamily="34" charset="0"/>
        </a:defRPr>
      </a:lvl2pPr>
      <a:lvl3pPr algn="l" rtl="0" eaLnBrk="0" fontAlgn="base" hangingPunct="0">
        <a:spcBef>
          <a:spcPct val="0"/>
        </a:spcBef>
        <a:spcAft>
          <a:spcPct val="0"/>
        </a:spcAft>
        <a:defRPr sz="3200" b="1">
          <a:solidFill>
            <a:srgbClr val="005595"/>
          </a:solidFill>
          <a:latin typeface="Arial" panose="020B0604020202020204" pitchFamily="34" charset="0"/>
        </a:defRPr>
      </a:lvl3pPr>
      <a:lvl4pPr algn="l" rtl="0" eaLnBrk="0" fontAlgn="base" hangingPunct="0">
        <a:spcBef>
          <a:spcPct val="0"/>
        </a:spcBef>
        <a:spcAft>
          <a:spcPct val="0"/>
        </a:spcAft>
        <a:defRPr sz="3200" b="1">
          <a:solidFill>
            <a:srgbClr val="005595"/>
          </a:solidFill>
          <a:latin typeface="Arial" panose="020B0604020202020204" pitchFamily="34" charset="0"/>
        </a:defRPr>
      </a:lvl4pPr>
      <a:lvl5pPr algn="l" rtl="0" eaLnBrk="0" fontAlgn="base" hangingPunct="0">
        <a:spcBef>
          <a:spcPct val="0"/>
        </a:spcBef>
        <a:spcAft>
          <a:spcPct val="0"/>
        </a:spcAft>
        <a:defRPr sz="3200" b="1">
          <a:solidFill>
            <a:srgbClr val="005595"/>
          </a:solidFill>
          <a:latin typeface="Arial" panose="020B0604020202020204" pitchFamily="34" charset="0"/>
        </a:defRPr>
      </a:lvl5pPr>
      <a:lvl6pPr marL="457200" algn="l" rtl="0" fontAlgn="base">
        <a:spcBef>
          <a:spcPct val="0"/>
        </a:spcBef>
        <a:spcAft>
          <a:spcPct val="0"/>
        </a:spcAft>
        <a:defRPr sz="3200" b="1">
          <a:solidFill>
            <a:srgbClr val="005595"/>
          </a:solidFill>
          <a:latin typeface="Arial" panose="020B0604020202020204" pitchFamily="34" charset="0"/>
        </a:defRPr>
      </a:lvl6pPr>
      <a:lvl7pPr marL="914400" algn="l" rtl="0" fontAlgn="base">
        <a:spcBef>
          <a:spcPct val="0"/>
        </a:spcBef>
        <a:spcAft>
          <a:spcPct val="0"/>
        </a:spcAft>
        <a:defRPr sz="3200" b="1">
          <a:solidFill>
            <a:srgbClr val="005595"/>
          </a:solidFill>
          <a:latin typeface="Arial" panose="020B0604020202020204" pitchFamily="34" charset="0"/>
        </a:defRPr>
      </a:lvl7pPr>
      <a:lvl8pPr marL="1371600" algn="l" rtl="0" fontAlgn="base">
        <a:spcBef>
          <a:spcPct val="0"/>
        </a:spcBef>
        <a:spcAft>
          <a:spcPct val="0"/>
        </a:spcAft>
        <a:defRPr sz="3200" b="1">
          <a:solidFill>
            <a:srgbClr val="005595"/>
          </a:solidFill>
          <a:latin typeface="Arial" panose="020B0604020202020204" pitchFamily="34" charset="0"/>
        </a:defRPr>
      </a:lvl8pPr>
      <a:lvl9pPr marL="1828800" algn="l" rtl="0" fontAlgn="base">
        <a:spcBef>
          <a:spcPct val="0"/>
        </a:spcBef>
        <a:spcAft>
          <a:spcPct val="0"/>
        </a:spcAft>
        <a:defRPr sz="3200" b="1">
          <a:solidFill>
            <a:srgbClr val="005595"/>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000" kern="1200">
          <a:solidFill>
            <a:srgbClr val="005595"/>
          </a:solidFill>
          <a:latin typeface="+mn-lt"/>
          <a:ea typeface="+mn-ea"/>
          <a:cs typeface="+mn-cs"/>
        </a:defRPr>
      </a:lvl1pPr>
      <a:lvl2pPr marL="742950" indent="-285750" algn="l" rtl="0" eaLnBrk="0" fontAlgn="base" hangingPunct="0">
        <a:spcBef>
          <a:spcPct val="20000"/>
        </a:spcBef>
        <a:spcAft>
          <a:spcPct val="0"/>
        </a:spcAft>
        <a:buChar char="–"/>
        <a:defRPr kern="1200">
          <a:solidFill>
            <a:srgbClr val="005595"/>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5595"/>
          </a:solidFill>
          <a:latin typeface="+mn-lt"/>
          <a:ea typeface="+mn-ea"/>
          <a:cs typeface="+mn-cs"/>
        </a:defRPr>
      </a:lvl3pPr>
      <a:lvl4pPr marL="1600200" indent="-228600" algn="l" rtl="0" eaLnBrk="0" fontAlgn="base" hangingPunct="0">
        <a:spcBef>
          <a:spcPct val="20000"/>
        </a:spcBef>
        <a:spcAft>
          <a:spcPct val="0"/>
        </a:spcAft>
        <a:buChar char="–"/>
        <a:defRPr sz="1400" kern="1200">
          <a:solidFill>
            <a:srgbClr val="005595"/>
          </a:solidFill>
          <a:latin typeface="+mn-lt"/>
          <a:ea typeface="+mn-ea"/>
          <a:cs typeface="+mn-cs"/>
        </a:defRPr>
      </a:lvl4pPr>
      <a:lvl5pPr marL="2057400" indent="-228600" algn="l" rtl="0" eaLnBrk="0" fontAlgn="base" hangingPunct="0">
        <a:spcBef>
          <a:spcPct val="20000"/>
        </a:spcBef>
        <a:spcAft>
          <a:spcPct val="0"/>
        </a:spcAft>
        <a:buChar char="»"/>
        <a:defRPr sz="1400" kern="1200">
          <a:solidFill>
            <a:srgbClr val="00559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39.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comments" Target="../comments/comment1.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D84D6-F171-4A6C-9D36-D32986F92429}"/>
              </a:ext>
            </a:extLst>
          </p:cNvPr>
          <p:cNvSpPr>
            <a:spLocks noGrp="1"/>
          </p:cNvSpPr>
          <p:nvPr>
            <p:ph type="title"/>
          </p:nvPr>
        </p:nvSpPr>
        <p:spPr>
          <a:xfrm>
            <a:off x="304800" y="1752600"/>
            <a:ext cx="11817349" cy="2852737"/>
          </a:xfrm>
        </p:spPr>
        <p:txBody>
          <a:bodyPr/>
          <a:lstStyle/>
          <a:p>
            <a:r>
              <a:rPr lang="es-US" sz="5400" b="1" i="0" strike="noStrike" cap="none" spc="0" baseline="0" dirty="0">
                <a:solidFill>
                  <a:srgbClr val="005595"/>
                </a:solidFill>
                <a:effectLst/>
                <a:latin typeface="Arial"/>
                <a:ea typeface="Arial"/>
                <a:cs typeface="Arial"/>
              </a:rPr>
              <a:t>Guía de atención en caso de crisis:</a:t>
            </a:r>
            <a:br>
              <a:rPr sz="5400" dirty="0"/>
            </a:br>
            <a:r>
              <a:rPr lang="es-US" sz="5400" b="1" i="0" strike="noStrike" cap="none" spc="0" baseline="0" dirty="0">
                <a:solidFill>
                  <a:srgbClr val="005595"/>
                </a:solidFill>
                <a:effectLst/>
                <a:latin typeface="Arial"/>
                <a:ea typeface="Arial"/>
                <a:cs typeface="Arial"/>
              </a:rPr>
              <a:t>priorización de recursos escasos</a:t>
            </a:r>
            <a:endParaRPr lang="en-US" sz="5400" dirty="0"/>
          </a:p>
        </p:txBody>
      </p:sp>
      <p:sp>
        <p:nvSpPr>
          <p:cNvPr id="4" name="Slide Number Placeholder 3">
            <a:extLst>
              <a:ext uri="{FF2B5EF4-FFF2-40B4-BE49-F238E27FC236}">
                <a16:creationId xmlns:a16="http://schemas.microsoft.com/office/drawing/2014/main" id="{A09587CD-3359-438E-A626-AC092685E3B4}"/>
              </a:ext>
            </a:extLst>
          </p:cNvPr>
          <p:cNvSpPr>
            <a:spLocks noGrp="1"/>
          </p:cNvSpPr>
          <p:nvPr>
            <p:ph type="sldNum" sz="quarter" idx="11"/>
          </p:nvPr>
        </p:nvSpPr>
        <p:spPr/>
        <p:txBody>
          <a:bodyPr/>
          <a:lstStyle/>
          <a:p>
            <a:pPr>
              <a:defRPr/>
            </a:pPr>
            <a:fld id="{DB2CD222-6AD2-4E92-97F8-569B95AFE93E}" type="slidenum">
              <a:rPr lang="en-US" altLang="en-US" smtClean="0"/>
              <a:pPr>
                <a:defRPr/>
              </a:pPr>
              <a:t>1</a:t>
            </a:fld>
            <a:endParaRPr lang="en-US" altLang="en-US" dirty="0"/>
          </a:p>
        </p:txBody>
      </p:sp>
    </p:spTree>
    <p:extLst>
      <p:ext uri="{BB962C8B-B14F-4D97-AF65-F5344CB8AC3E}">
        <p14:creationId xmlns:p14="http://schemas.microsoft.com/office/powerpoint/2010/main" val="15964309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EEE1-E4C1-09A1-BEA4-19BBEE553DE6}"/>
              </a:ext>
            </a:extLst>
          </p:cNvPr>
          <p:cNvSpPr>
            <a:spLocks noGrp="1"/>
          </p:cNvSpPr>
          <p:nvPr>
            <p:ph type="title"/>
          </p:nvPr>
        </p:nvSpPr>
        <p:spPr>
          <a:xfrm>
            <a:off x="609600" y="274638"/>
            <a:ext cx="11582400" cy="1143000"/>
          </a:xfrm>
        </p:spPr>
        <p:txBody>
          <a:bodyPr/>
          <a:lstStyle/>
          <a:p>
            <a:r>
              <a:rPr lang="es-US" sz="4000" b="1" i="0" strike="noStrike" cap="none" spc="0" baseline="0" dirty="0">
                <a:solidFill>
                  <a:srgbClr val="005595"/>
                </a:solidFill>
                <a:effectLst/>
                <a:latin typeface="Arial"/>
                <a:ea typeface="Arial"/>
                <a:cs typeface="Arial"/>
              </a:rPr>
              <a:t>Resumen</a:t>
            </a:r>
            <a:endParaRPr lang="en-US" sz="4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D1E721-D689-0E8A-D306-54D35E256692}"/>
              </a:ext>
            </a:extLst>
          </p:cNvPr>
          <p:cNvSpPr>
            <a:spLocks noGrp="1"/>
          </p:cNvSpPr>
          <p:nvPr>
            <p:ph idx="1"/>
          </p:nvPr>
        </p:nvSpPr>
        <p:spPr>
          <a:xfrm>
            <a:off x="609600" y="1524000"/>
            <a:ext cx="10972800" cy="4751919"/>
          </a:xfrm>
        </p:spPr>
        <p:txBody>
          <a:bodyPr>
            <a:normAutofit/>
          </a:bodyPr>
          <a:lstStyle/>
          <a:p>
            <a:pPr marL="0" indent="0">
              <a:buNone/>
            </a:pPr>
            <a:r>
              <a:rPr lang="es-US" sz="2400" b="1" i="0" strike="noStrike" cap="none" spc="0" baseline="0" dirty="0">
                <a:solidFill>
                  <a:srgbClr val="005595"/>
                </a:solidFill>
                <a:effectLst/>
                <a:latin typeface="Calibri"/>
                <a:ea typeface="Calibri"/>
                <a:cs typeface="Calibri"/>
              </a:rPr>
              <a:t>Priorización de atención en caso de crisis: criterios para su consideración</a:t>
            </a:r>
            <a:r>
              <a:rPr lang="es-US" sz="2400" b="0" i="0" strike="noStrike" cap="none" spc="0" baseline="0" dirty="0">
                <a:solidFill>
                  <a:srgbClr val="005595"/>
                </a:solidFill>
                <a:effectLst/>
                <a:latin typeface="Calibri"/>
                <a:ea typeface="Calibri"/>
                <a:cs typeface="Calibri"/>
              </a:rPr>
              <a:t>:</a:t>
            </a:r>
          </a:p>
          <a:p>
            <a:pPr marL="0" indent="0">
              <a:buNone/>
            </a:pPr>
            <a:endParaRPr lang="en-US" sz="700" b="1" dirty="0">
              <a:latin typeface="Calibri" panose="020F0502020204030204" pitchFamily="34" charset="0"/>
              <a:cs typeface="Calibri" panose="020F0502020204030204" pitchFamily="34" charset="0"/>
            </a:endParaRPr>
          </a:p>
          <a:p>
            <a:pPr marL="914400" lvl="1" indent="-514350">
              <a:buAutoNum type="arabicPeriod"/>
            </a:pPr>
            <a:r>
              <a:rPr lang="es-US" sz="2000" b="0" i="0" strike="noStrike" cap="none" spc="0" baseline="0" dirty="0">
                <a:solidFill>
                  <a:srgbClr val="005595"/>
                </a:solidFill>
                <a:effectLst/>
                <a:latin typeface="Calibri"/>
                <a:ea typeface="Calibri"/>
                <a:cs typeface="Calibri"/>
              </a:rPr>
              <a:t>Pronóstico clínico (≥90 % o ≤10 % de probabilidades de supervivencia hospitalaria)</a:t>
            </a:r>
          </a:p>
          <a:p>
            <a:pPr marL="914400" lvl="1" indent="-514350">
              <a:buAutoNum type="arabicPeriod"/>
            </a:pPr>
            <a:r>
              <a:rPr lang="es-US" sz="2000" b="0" i="0" strike="noStrike" cap="none" spc="0" baseline="0" dirty="0">
                <a:solidFill>
                  <a:srgbClr val="005595"/>
                </a:solidFill>
                <a:effectLst/>
                <a:latin typeface="Calibri"/>
                <a:ea typeface="Calibri"/>
                <a:cs typeface="Calibri"/>
              </a:rPr>
              <a:t>Oportunidades equitativas (aleatorización ponderada basada en el impacto)</a:t>
            </a:r>
          </a:p>
          <a:p>
            <a:pPr marL="914400" lvl="1" indent="-514350">
              <a:buAutoNum type="arabicPeriod"/>
            </a:pPr>
            <a:r>
              <a:rPr lang="es-US" sz="2000" b="0" i="0" strike="noStrike" cap="none" spc="0" baseline="0" dirty="0">
                <a:solidFill>
                  <a:srgbClr val="005595"/>
                </a:solidFill>
                <a:effectLst/>
                <a:latin typeface="Calibri"/>
                <a:ea typeface="Calibri"/>
                <a:cs typeface="Calibri"/>
              </a:rPr>
              <a:t>Trabajador esencial (priorizado a nivel individual o geográfico)</a:t>
            </a:r>
          </a:p>
          <a:p>
            <a:pPr marL="914400" lvl="1" indent="-514350">
              <a:buAutoNum type="arabicPeriod"/>
            </a:pPr>
            <a:r>
              <a:rPr lang="es-US" sz="2000" b="0" i="0" strike="noStrike" cap="none" spc="0" baseline="0" dirty="0">
                <a:solidFill>
                  <a:srgbClr val="005595"/>
                </a:solidFill>
                <a:effectLst/>
                <a:latin typeface="Calibri"/>
                <a:ea typeface="Calibri"/>
                <a:cs typeface="Calibri"/>
              </a:rPr>
              <a:t>Efecto multiplicador</a:t>
            </a:r>
          </a:p>
          <a:p>
            <a:pPr marL="914400" lvl="1" indent="-514350">
              <a:buFontTx/>
              <a:buAutoNum type="arabicPeriod"/>
            </a:pPr>
            <a:r>
              <a:rPr lang="es-US" sz="2000" b="0" i="0" strike="noStrike" cap="none" spc="0" baseline="0" dirty="0">
                <a:solidFill>
                  <a:srgbClr val="005595"/>
                </a:solidFill>
                <a:effectLst/>
                <a:latin typeface="Calibri"/>
                <a:ea typeface="Calibri"/>
                <a:cs typeface="Calibri"/>
              </a:rPr>
              <a:t>Principio del ciclo de vida</a:t>
            </a:r>
            <a:r>
              <a:rPr lang="es-US" sz="2000" b="1" i="0" strike="noStrike" cap="none" spc="0" baseline="30000" dirty="0">
                <a:solidFill>
                  <a:srgbClr val="005595"/>
                </a:solidFill>
                <a:effectLst/>
                <a:latin typeface="Calibri"/>
                <a:ea typeface="Calibri"/>
                <a:cs typeface="Calibri"/>
              </a:rPr>
              <a:t> †</a:t>
            </a:r>
            <a:endParaRPr lang="en-US" sz="2000" dirty="0">
              <a:latin typeface="Calibri" panose="020F0502020204030204" pitchFamily="34" charset="0"/>
              <a:cs typeface="Calibri" panose="020F0502020204030204" pitchFamily="34" charset="0"/>
            </a:endParaRPr>
          </a:p>
          <a:p>
            <a:pPr marL="914400" lvl="1" indent="-514350">
              <a:buAutoNum type="arabicPeriod"/>
            </a:pPr>
            <a:r>
              <a:rPr lang="es-US" sz="2000" b="0" i="0" strike="noStrike" cap="none" spc="0" baseline="0" dirty="0">
                <a:solidFill>
                  <a:srgbClr val="005595"/>
                </a:solidFill>
                <a:effectLst/>
                <a:latin typeface="Calibri"/>
                <a:ea typeface="Calibri"/>
                <a:cs typeface="Calibri"/>
              </a:rPr>
              <a:t>Evaluación de fallo orgánico secuencial (Sequential Organ Failure Assessment, SOFA)/SOFA modificada (mSOFA)</a:t>
            </a:r>
            <a:r>
              <a:rPr lang="es-US" sz="2000" b="1" i="0" strike="noStrike" cap="none" spc="0" baseline="30000" dirty="0">
                <a:solidFill>
                  <a:srgbClr val="005595"/>
                </a:solidFill>
                <a:effectLst/>
                <a:latin typeface="Calibri"/>
                <a:ea typeface="Calibri"/>
                <a:cs typeface="Calibri"/>
              </a:rPr>
              <a:t> †</a:t>
            </a:r>
            <a:r>
              <a:rPr lang="es-US" sz="2000" b="0" i="0" strike="noStrike" cap="none" spc="0" baseline="0" dirty="0">
                <a:solidFill>
                  <a:srgbClr val="005595"/>
                </a:solidFill>
                <a:effectLst/>
                <a:latin typeface="Calibri"/>
                <a:ea typeface="Calibri"/>
                <a:cs typeface="Calibri"/>
              </a:rPr>
              <a:t> </a:t>
            </a:r>
          </a:p>
        </p:txBody>
      </p:sp>
      <p:sp>
        <p:nvSpPr>
          <p:cNvPr id="4" name="Slide Number Placeholder 3">
            <a:extLst>
              <a:ext uri="{FF2B5EF4-FFF2-40B4-BE49-F238E27FC236}">
                <a16:creationId xmlns:a16="http://schemas.microsoft.com/office/drawing/2014/main" id="{8A8E2E71-253F-7607-7C80-F019FC9FB1E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t>10</a:t>
            </a:fld>
            <a:endParaRPr lang="en-US" dirty="0"/>
          </a:p>
        </p:txBody>
      </p:sp>
      <p:sp>
        <p:nvSpPr>
          <p:cNvPr id="6" name="TextBox 5">
            <a:extLst>
              <a:ext uri="{FF2B5EF4-FFF2-40B4-BE49-F238E27FC236}">
                <a16:creationId xmlns:a16="http://schemas.microsoft.com/office/drawing/2014/main" id="{0010CC2D-76EE-4447-A16A-BCEE9A8FEF16}"/>
              </a:ext>
            </a:extLst>
          </p:cNvPr>
          <p:cNvSpPr txBox="1"/>
          <p:nvPr/>
        </p:nvSpPr>
        <p:spPr>
          <a:xfrm>
            <a:off x="1066800" y="5174512"/>
            <a:ext cx="8991600" cy="1384995"/>
          </a:xfrm>
          <a:prstGeom prst="rect">
            <a:avLst/>
          </a:prstGeom>
          <a:noFill/>
        </p:spPr>
        <p:txBody>
          <a:bodyPr wrap="square" rtlCol="0">
            <a:spAutoFit/>
          </a:bodyPr>
          <a:lstStyle/>
          <a:p>
            <a:r>
              <a:rPr lang="es-US" sz="2000" b="0" i="0" strike="noStrike" cap="none" spc="0" baseline="0" dirty="0">
                <a:solidFill>
                  <a:srgbClr val="005595"/>
                </a:solidFill>
                <a:effectLst/>
                <a:latin typeface="Calibri"/>
                <a:ea typeface="Calibri"/>
                <a:cs typeface="Calibri"/>
              </a:rPr>
              <a:t>*Como criterio independiente o como parte de un enfoque de criterios múltiples</a:t>
            </a:r>
          </a:p>
          <a:p>
            <a:r>
              <a:rPr lang="es-US" sz="2000" b="0" i="0" strike="noStrike" cap="none" spc="0" baseline="30000" dirty="0">
                <a:solidFill>
                  <a:srgbClr val="005595"/>
                </a:solidFill>
                <a:effectLst/>
                <a:latin typeface="Calibri"/>
                <a:ea typeface="Calibri"/>
                <a:cs typeface="Calibri"/>
              </a:rPr>
              <a:t>†</a:t>
            </a:r>
            <a:r>
              <a:rPr lang="es-US" sz="2000" b="0" i="0" strike="noStrike" cap="none" spc="0" baseline="0" dirty="0">
                <a:solidFill>
                  <a:srgbClr val="005595"/>
                </a:solidFill>
                <a:effectLst/>
                <a:latin typeface="Calibri"/>
                <a:ea typeface="Calibri"/>
                <a:cs typeface="Calibri"/>
              </a:rPr>
              <a:t>El OHA tiene importantes preocupaciones acerca de usar o continuar usando estas opciones</a:t>
            </a:r>
          </a:p>
          <a:p>
            <a:endParaRPr lang="en-US" dirty="0">
              <a:solidFill>
                <a:srgbClr val="005595"/>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2656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5C5C0-4698-4A89-A2CA-218BEFDD18B1}"/>
              </a:ext>
            </a:extLst>
          </p:cNvPr>
          <p:cNvSpPr>
            <a:spLocks noGrp="1"/>
          </p:cNvSpPr>
          <p:nvPr>
            <p:ph type="title"/>
          </p:nvPr>
        </p:nvSpPr>
        <p:spPr>
          <a:xfrm>
            <a:off x="831850" y="1709739"/>
            <a:ext cx="10979149" cy="2852737"/>
          </a:xfrm>
        </p:spPr>
        <p:txBody>
          <a:bodyPr/>
          <a:lstStyle/>
          <a:p>
            <a:r>
              <a:rPr lang="es-US" sz="5400" b="1" i="0" strike="noStrike" cap="none" spc="0" baseline="0" dirty="0">
                <a:solidFill>
                  <a:srgbClr val="005595"/>
                </a:solidFill>
                <a:effectLst/>
                <a:latin typeface="Arial"/>
                <a:ea typeface="Arial"/>
                <a:cs typeface="Arial"/>
              </a:rPr>
              <a:t>Criterio: pronóstico clínico</a:t>
            </a:r>
          </a:p>
        </p:txBody>
      </p:sp>
      <p:sp>
        <p:nvSpPr>
          <p:cNvPr id="4" name="Slide Number Placeholder 3">
            <a:extLst>
              <a:ext uri="{FF2B5EF4-FFF2-40B4-BE49-F238E27FC236}">
                <a16:creationId xmlns:a16="http://schemas.microsoft.com/office/drawing/2014/main" id="{00B70490-D9D3-4B21-A40A-CA1D18CE9E55}"/>
              </a:ext>
            </a:extLst>
          </p:cNvPr>
          <p:cNvSpPr>
            <a:spLocks noGrp="1"/>
          </p:cNvSpPr>
          <p:nvPr>
            <p:ph type="sldNum" sz="quarter" idx="11"/>
          </p:nvPr>
        </p:nvSpPr>
        <p:spPr/>
        <p:txBody>
          <a:bodyPr/>
          <a:lstStyle/>
          <a:p>
            <a:pPr>
              <a:defRPr/>
            </a:pPr>
            <a:fld id="{DB2CD222-6AD2-4E92-97F8-569B95AFE93E}" type="slidenum">
              <a:rPr lang="en-US" altLang="en-US" smtClean="0"/>
              <a:pPr>
                <a:defRPr/>
              </a:pPr>
              <a:t>11</a:t>
            </a:fld>
            <a:endParaRPr lang="en-US" altLang="en-US" dirty="0"/>
          </a:p>
        </p:txBody>
      </p:sp>
    </p:spTree>
    <p:extLst>
      <p:ext uri="{BB962C8B-B14F-4D97-AF65-F5344CB8AC3E}">
        <p14:creationId xmlns:p14="http://schemas.microsoft.com/office/powerpoint/2010/main" val="267306385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9D3EA-958A-4810-ADF9-135D749711E0}"/>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Criterio: pronóstico clínico (1 de 3)</a:t>
            </a:r>
          </a:p>
        </p:txBody>
      </p:sp>
      <p:sp>
        <p:nvSpPr>
          <p:cNvPr id="3" name="Content Placeholder 2">
            <a:extLst>
              <a:ext uri="{FF2B5EF4-FFF2-40B4-BE49-F238E27FC236}">
                <a16:creationId xmlns:a16="http://schemas.microsoft.com/office/drawing/2014/main" id="{5A88B21F-CA24-4146-BBB7-9A30D5C829DB}"/>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El pronóstico clínico de </a:t>
            </a:r>
            <a:r>
              <a:rPr lang="es-US" sz="2400" b="1" i="1" strike="noStrike" cap="none" spc="0" baseline="0" dirty="0">
                <a:solidFill>
                  <a:srgbClr val="005595"/>
                </a:solidFill>
                <a:effectLst/>
                <a:latin typeface="Calibri"/>
                <a:ea typeface="Calibri"/>
                <a:cs typeface="Calibri"/>
              </a:rPr>
              <a:t>supervivencia del paciente hasta el alta hospitalaria </a:t>
            </a:r>
            <a:r>
              <a:rPr lang="es-US" sz="2400" b="0" i="0" strike="noStrike" cap="none" spc="0" baseline="0" dirty="0">
                <a:solidFill>
                  <a:srgbClr val="005595"/>
                </a:solidFill>
                <a:effectLst/>
                <a:latin typeface="Calibri"/>
                <a:ea typeface="Calibri"/>
                <a:cs typeface="Calibri"/>
              </a:rPr>
              <a:t>lo determina un equipo de priorización:</a:t>
            </a:r>
          </a:p>
          <a:p>
            <a:pPr lvl="1"/>
            <a:r>
              <a:rPr lang="es-US" sz="2000" b="0" i="0" strike="noStrike" cap="none" spc="0" baseline="0" dirty="0">
                <a:solidFill>
                  <a:srgbClr val="005595"/>
                </a:solidFill>
                <a:effectLst/>
                <a:latin typeface="Calibri"/>
                <a:ea typeface="Calibri"/>
                <a:cs typeface="Calibri"/>
              </a:rPr>
              <a:t>Un equipo de priorización que incluye personas con experiencia clínica determina la probabilidad de que un paciente sobreviva hasta el alta hospitalaria si recibe el recurso necesario</a:t>
            </a:r>
          </a:p>
          <a:p>
            <a:pPr lvl="1"/>
            <a:r>
              <a:rPr lang="es-US" sz="2000" b="0" i="0" strike="noStrike" cap="none" spc="0" baseline="0" dirty="0">
                <a:solidFill>
                  <a:srgbClr val="005595"/>
                </a:solidFill>
                <a:effectLst/>
                <a:latin typeface="Calibri"/>
                <a:ea typeface="Calibri"/>
                <a:cs typeface="Calibri"/>
              </a:rPr>
              <a:t>El pronóstico clínico afectaría (aumentaría o disminuiría) la priorización de un paciente si tiene ≥90 % o ≤10 % de probabilidad de supervivencia hasta el alta si se le proporciona el recurso.</a:t>
            </a:r>
            <a:endParaRPr lang="en-US" sz="2000" dirty="0">
              <a:latin typeface="Calibri" panose="020F0502020204030204" pitchFamily="34" charset="0"/>
              <a:cs typeface="Times New Roman" panose="02020603050405020304" pitchFamily="18" charset="0"/>
            </a:endParaRPr>
          </a:p>
          <a:p>
            <a:pPr lvl="1"/>
            <a:r>
              <a:rPr lang="es-US" sz="2000" b="0" i="0" strike="noStrike" cap="none" spc="0" baseline="0" dirty="0">
                <a:solidFill>
                  <a:srgbClr val="005595"/>
                </a:solidFill>
                <a:effectLst/>
                <a:latin typeface="Calibri"/>
                <a:ea typeface="Calibri"/>
                <a:cs typeface="Calibri"/>
              </a:rPr>
              <a:t>Solo cierta información clínica sobre cada paciente estaría disponible para el equipo de priorización para ayudarlo a determinar el pronóstico </a:t>
            </a:r>
          </a:p>
          <a:p>
            <a:pPr lvl="1"/>
            <a:r>
              <a:rPr lang="es-US" sz="2000" b="0" i="0" strike="noStrike" cap="none" spc="0" baseline="0" dirty="0">
                <a:solidFill>
                  <a:srgbClr val="005595"/>
                </a:solidFill>
                <a:effectLst/>
                <a:latin typeface="Calibri"/>
                <a:ea typeface="Calibri"/>
                <a:cs typeface="Calibri"/>
              </a:rPr>
              <a:t>La capacitación y las consideraciones para la determinación del pronóstico se desarrollarían para aumentar la uniformidad entre los equipos de priorización</a:t>
            </a:r>
          </a:p>
          <a:p>
            <a:pPr marL="457200" lvl="1" indent="0">
              <a:buNone/>
            </a:pPr>
            <a:endParaRPr lang="en-US" sz="900" dirty="0">
              <a:latin typeface="Calibri" panose="020F0502020204030204" pitchFamily="34" charset="0"/>
              <a:cs typeface="Times New Roman" panose="02020603050405020304" pitchFamily="18" charset="0"/>
            </a:endParaRPr>
          </a:p>
          <a:p>
            <a:endParaRPr lang="en-US" sz="2800" dirty="0"/>
          </a:p>
          <a:p>
            <a:endParaRPr lang="en-US" sz="2800" dirty="0"/>
          </a:p>
        </p:txBody>
      </p:sp>
      <p:sp>
        <p:nvSpPr>
          <p:cNvPr id="4" name="Slide Number Placeholder 3">
            <a:extLst>
              <a:ext uri="{FF2B5EF4-FFF2-40B4-BE49-F238E27FC236}">
                <a16:creationId xmlns:a16="http://schemas.microsoft.com/office/drawing/2014/main" id="{7033A6FF-D079-4499-8952-D56D18B54D30}"/>
              </a:ext>
            </a:extLst>
          </p:cNvPr>
          <p:cNvSpPr>
            <a:spLocks noGrp="1"/>
          </p:cNvSpPr>
          <p:nvPr>
            <p:ph type="sldNum" sz="quarter" idx="11"/>
          </p:nvPr>
        </p:nvSpPr>
        <p:spPr/>
        <p:txBody>
          <a:bodyPr/>
          <a:lstStyle/>
          <a:p>
            <a:pPr>
              <a:defRPr/>
            </a:pPr>
            <a:fld id="{678D0E47-2870-4D7F-9E5B-E656D1108487}" type="slidenum">
              <a:rPr lang="en-US" altLang="en-US" smtClean="0"/>
              <a:pPr>
                <a:defRPr/>
              </a:pPr>
              <a:t>12</a:t>
            </a:fld>
            <a:endParaRPr lang="en-US" altLang="en-US" dirty="0"/>
          </a:p>
        </p:txBody>
      </p:sp>
    </p:spTree>
    <p:extLst>
      <p:ext uri="{BB962C8B-B14F-4D97-AF65-F5344CB8AC3E}">
        <p14:creationId xmlns:p14="http://schemas.microsoft.com/office/powerpoint/2010/main" val="187526894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3DD39-D43B-4DCD-B115-87A14018AF2D}"/>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Criterio: pronóstico clínico (2 de 3)</a:t>
            </a:r>
          </a:p>
        </p:txBody>
      </p:sp>
      <p:sp>
        <p:nvSpPr>
          <p:cNvPr id="4" name="Content Placeholder 3">
            <a:extLst>
              <a:ext uri="{FF2B5EF4-FFF2-40B4-BE49-F238E27FC236}">
                <a16:creationId xmlns:a16="http://schemas.microsoft.com/office/drawing/2014/main" id="{C3174576-8329-427F-BF5D-F83A169C7605}"/>
              </a:ext>
            </a:extLst>
          </p:cNvPr>
          <p:cNvSpPr>
            <a:spLocks noGrp="1"/>
          </p:cNvSpPr>
          <p:nvPr>
            <p:ph idx="1"/>
          </p:nvPr>
        </p:nvSpPr>
        <p:spPr>
          <a:xfrm>
            <a:off x="609600" y="1371600"/>
            <a:ext cx="10972800" cy="4114800"/>
          </a:xfrm>
        </p:spPr>
        <p:txBody>
          <a:bodyPr/>
          <a:lstStyle/>
          <a:p>
            <a:pPr marL="0" indent="0">
              <a:buNone/>
            </a:pPr>
            <a:r>
              <a:rPr lang="es-US" sz="2400" b="0" i="0" strike="noStrike" cap="none" spc="0" baseline="0" dirty="0">
                <a:solidFill>
                  <a:srgbClr val="005595"/>
                </a:solidFill>
                <a:effectLst/>
                <a:latin typeface="Calibri"/>
                <a:ea typeface="Calibri"/>
                <a:cs typeface="Calibri"/>
              </a:rPr>
              <a:t>Con este criterio, los pacientes se colocan en uno de varios grupos de prioridad de recursos, según el pronóstico clínico de </a:t>
            </a:r>
            <a:r>
              <a:rPr lang="es-US" sz="2400" b="1" i="1" strike="noStrike" cap="none" spc="0" baseline="0" dirty="0">
                <a:solidFill>
                  <a:srgbClr val="005595"/>
                </a:solidFill>
                <a:effectLst/>
                <a:latin typeface="Calibri"/>
                <a:ea typeface="Calibri"/>
                <a:cs typeface="Calibri"/>
              </a:rPr>
              <a:t>supervivencia hasta el alta hospitalaria. </a:t>
            </a:r>
            <a:endParaRPr lang="en-US" sz="100" i="1" dirty="0">
              <a:latin typeface="Calibri" panose="020F0502020204030204" pitchFamily="34" charset="0"/>
              <a:cs typeface="Times New Roman" panose="02020603050405020304" pitchFamily="18" charset="0"/>
            </a:endParaRPr>
          </a:p>
          <a:p>
            <a:pPr marL="0" indent="0">
              <a:buNone/>
            </a:pPr>
            <a:r>
              <a:rPr lang="es-US" sz="2000" b="0" i="1" strike="noStrike" cap="none" spc="0" baseline="0" dirty="0">
                <a:solidFill>
                  <a:srgbClr val="005595"/>
                </a:solidFill>
                <a:effectLst/>
                <a:latin typeface="Calibri"/>
                <a:ea typeface="Calibri"/>
                <a:cs typeface="Calibri"/>
              </a:rPr>
              <a:t>Ejemplo</a:t>
            </a:r>
            <a:r>
              <a:rPr lang="es-US" sz="2400" b="0" i="1" strike="noStrike" cap="none" spc="0" baseline="0" dirty="0">
                <a:solidFill>
                  <a:srgbClr val="005595"/>
                </a:solidFill>
                <a:effectLst/>
                <a:latin typeface="Calibri"/>
                <a:ea typeface="Calibri"/>
                <a:cs typeface="Calibri"/>
              </a:rPr>
              <a:t>:</a:t>
            </a:r>
            <a:endParaRPr lang="en-US" sz="100" dirty="0">
              <a:latin typeface="Calibri" panose="020F0502020204030204" pitchFamily="34" charset="0"/>
              <a:cs typeface="Times New Roman" panose="02020603050405020304" pitchFamily="18" charset="0"/>
            </a:endParaRPr>
          </a:p>
          <a:p>
            <a:pPr lvl="1"/>
            <a:r>
              <a:rPr lang="es-US" sz="2000" b="1" i="0" strike="noStrike" cap="none" spc="0" baseline="0" dirty="0">
                <a:solidFill>
                  <a:srgbClr val="005595"/>
                </a:solidFill>
                <a:effectLst/>
                <a:latin typeface="Calibri"/>
                <a:ea typeface="Calibri"/>
                <a:cs typeface="Calibri"/>
              </a:rPr>
              <a:t>Grupo de prioridad 1</a:t>
            </a:r>
            <a:r>
              <a:rPr lang="es-US" sz="2000" b="0" i="0" strike="noStrike" cap="none" spc="0" baseline="0" dirty="0">
                <a:solidFill>
                  <a:srgbClr val="005595"/>
                </a:solidFill>
                <a:effectLst/>
                <a:latin typeface="Calibri"/>
                <a:ea typeface="Calibri"/>
                <a:cs typeface="Calibri"/>
              </a:rPr>
              <a:t>: el paciente tiene una probabilidad de supervivencia hasta el alta mayor o igual al 90 % si se le proporciona el recurso</a:t>
            </a:r>
          </a:p>
          <a:p>
            <a:pPr marL="457200" lvl="1" indent="0">
              <a:buNone/>
            </a:pPr>
            <a:endParaRPr lang="en-US" sz="100" dirty="0">
              <a:latin typeface="Calibri" panose="020F0502020204030204" pitchFamily="34" charset="0"/>
              <a:cs typeface="Times New Roman" panose="02020603050405020304" pitchFamily="18" charset="0"/>
            </a:endParaRPr>
          </a:p>
          <a:p>
            <a:pPr lvl="1"/>
            <a:r>
              <a:rPr lang="es-US" sz="2000" b="1" i="0" strike="noStrike" cap="none" spc="0" baseline="0" dirty="0">
                <a:solidFill>
                  <a:srgbClr val="005595"/>
                </a:solidFill>
                <a:effectLst/>
                <a:latin typeface="Calibri"/>
                <a:ea typeface="Calibri"/>
                <a:cs typeface="Calibri"/>
              </a:rPr>
              <a:t>Grupo de prioridad 2</a:t>
            </a:r>
            <a:r>
              <a:rPr lang="es-US" sz="2000" b="0" i="0" strike="noStrike" cap="none" spc="0" baseline="0" dirty="0">
                <a:solidFill>
                  <a:srgbClr val="005595"/>
                </a:solidFill>
                <a:effectLst/>
                <a:latin typeface="Calibri"/>
                <a:ea typeface="Calibri"/>
                <a:cs typeface="Calibri"/>
              </a:rPr>
              <a:t>: el paciente tiene una probabilidad de supervivencia hasta el alta entre de un 11 % y 89 % de si se le proporciona el recurso</a:t>
            </a:r>
          </a:p>
          <a:p>
            <a:pPr marL="457200" lvl="1" indent="0">
              <a:buNone/>
            </a:pPr>
            <a:endParaRPr lang="en-US" sz="100" dirty="0">
              <a:latin typeface="Calibri" panose="020F0502020204030204" pitchFamily="34" charset="0"/>
              <a:cs typeface="Times New Roman" panose="02020603050405020304" pitchFamily="18" charset="0"/>
            </a:endParaRPr>
          </a:p>
          <a:p>
            <a:pPr lvl="1"/>
            <a:r>
              <a:rPr lang="es-US" sz="2000" b="1" i="0" strike="noStrike" cap="none" spc="0" baseline="0" dirty="0">
                <a:solidFill>
                  <a:srgbClr val="005595"/>
                </a:solidFill>
                <a:effectLst/>
                <a:latin typeface="Calibri"/>
                <a:ea typeface="Calibri"/>
                <a:cs typeface="Calibri"/>
              </a:rPr>
              <a:t>Grupo de prioridad 3</a:t>
            </a:r>
            <a:r>
              <a:rPr lang="es-US" sz="2000" b="0" i="0" strike="noStrike" cap="none" spc="0" baseline="0" dirty="0">
                <a:solidFill>
                  <a:srgbClr val="005595"/>
                </a:solidFill>
                <a:effectLst/>
                <a:latin typeface="Calibri"/>
                <a:ea typeface="Calibri"/>
                <a:cs typeface="Calibri"/>
              </a:rPr>
              <a:t>: el paciente tiene una probabilidad de supervivencia hasta el alta menor o igual al 10 % si se le proporciona el recurso</a:t>
            </a:r>
          </a:p>
          <a:p>
            <a:pPr lvl="1"/>
            <a:endParaRPr lang="en-US" sz="100" dirty="0">
              <a:latin typeface="Calibri" panose="020F0502020204030204" pitchFamily="34" charset="0"/>
              <a:cs typeface="Times New Roman" panose="02020603050405020304" pitchFamily="18" charset="0"/>
            </a:endParaRPr>
          </a:p>
          <a:p>
            <a:pPr lvl="1"/>
            <a:r>
              <a:rPr lang="es-US" sz="2000" b="1" i="1" strike="noStrike" cap="none" spc="0" baseline="0" dirty="0">
                <a:solidFill>
                  <a:srgbClr val="005595"/>
                </a:solidFill>
                <a:effectLst/>
                <a:latin typeface="Calibri"/>
                <a:ea typeface="Calibri"/>
                <a:cs typeface="Calibri"/>
              </a:rPr>
              <a:t>Grupo de prioridad 4</a:t>
            </a:r>
            <a:r>
              <a:rPr lang="es-US" sz="2000" b="0" i="1" strike="noStrike" cap="none" spc="0" baseline="0" dirty="0">
                <a:solidFill>
                  <a:srgbClr val="005595"/>
                </a:solidFill>
                <a:effectLst/>
                <a:latin typeface="Calibri"/>
                <a:ea typeface="Calibri"/>
                <a:cs typeface="Calibri"/>
              </a:rPr>
              <a:t>: pacientes con muerte inminente esperada o menor probabilidad de supervivencia (que se analizará con mayor profundidad en la reunión de mayo del subcomité)</a:t>
            </a:r>
          </a:p>
          <a:p>
            <a:pPr marL="457200" lvl="1" indent="0">
              <a:buNone/>
            </a:pPr>
            <a:endParaRPr lang="en-US" sz="700" dirty="0">
              <a:latin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500C82C-CDF9-4DE3-8D8C-A30C28A30EAA}"/>
              </a:ext>
            </a:extLst>
          </p:cNvPr>
          <p:cNvSpPr>
            <a:spLocks noGrp="1"/>
          </p:cNvSpPr>
          <p:nvPr>
            <p:ph type="sldNum" sz="quarter" idx="11"/>
          </p:nvPr>
        </p:nvSpPr>
        <p:spPr/>
        <p:txBody>
          <a:bodyPr/>
          <a:lstStyle/>
          <a:p>
            <a:pPr>
              <a:defRPr/>
            </a:pPr>
            <a:fld id="{678D0E47-2870-4D7F-9E5B-E656D1108487}" type="slidenum">
              <a:rPr lang="en-US" altLang="en-US" smtClean="0"/>
              <a:pPr>
                <a:defRPr/>
              </a:pPr>
              <a:t>13</a:t>
            </a:fld>
            <a:endParaRPr lang="en-US" altLang="en-US" dirty="0"/>
          </a:p>
        </p:txBody>
      </p:sp>
    </p:spTree>
    <p:extLst>
      <p:ext uri="{BB962C8B-B14F-4D97-AF65-F5344CB8AC3E}">
        <p14:creationId xmlns:p14="http://schemas.microsoft.com/office/powerpoint/2010/main" val="318449071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9D3EA-958A-4810-ADF9-135D749711E0}"/>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Criterio: pronóstico clínico (3 de 3)</a:t>
            </a:r>
          </a:p>
        </p:txBody>
      </p:sp>
      <p:sp>
        <p:nvSpPr>
          <p:cNvPr id="3" name="Content Placeholder 2">
            <a:extLst>
              <a:ext uri="{FF2B5EF4-FFF2-40B4-BE49-F238E27FC236}">
                <a16:creationId xmlns:a16="http://schemas.microsoft.com/office/drawing/2014/main" id="{5A88B21F-CA24-4146-BBB7-9A30D5C829DB}"/>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Cuando existe un recurso absolutamente escaso, el orden de prioridad para quién recibe ese recurso se determina en función del grupo de prioridad asignado. Por ejemplo:</a:t>
            </a:r>
          </a:p>
          <a:p>
            <a:pPr lvl="1"/>
            <a:r>
              <a:rPr lang="es-US" sz="2000" b="0" i="0" strike="noStrike" cap="none" spc="0" baseline="0" dirty="0">
                <a:solidFill>
                  <a:srgbClr val="005595"/>
                </a:solidFill>
                <a:effectLst/>
                <a:latin typeface="Calibri"/>
                <a:ea typeface="Calibri"/>
                <a:cs typeface="Calibri"/>
              </a:rPr>
              <a:t>El grupo de prioridad 1 es el primero en recibir el recurso</a:t>
            </a:r>
          </a:p>
          <a:p>
            <a:pPr lvl="1"/>
            <a:r>
              <a:rPr lang="es-US" sz="2000" b="0" i="0" strike="noStrike" cap="none" spc="0" baseline="0" dirty="0">
                <a:solidFill>
                  <a:srgbClr val="005595"/>
                </a:solidFill>
                <a:effectLst/>
                <a:latin typeface="Calibri"/>
                <a:ea typeface="Calibri"/>
                <a:cs typeface="Calibri"/>
              </a:rPr>
              <a:t>El grupo de prioridad 2 es el segundo en recibir el recurso</a:t>
            </a:r>
          </a:p>
          <a:p>
            <a:pPr lvl="1"/>
            <a:r>
              <a:rPr lang="es-US" sz="2000" b="0" i="0" strike="noStrike" cap="none" spc="0" baseline="0" dirty="0">
                <a:solidFill>
                  <a:srgbClr val="005595"/>
                </a:solidFill>
                <a:effectLst/>
                <a:latin typeface="Calibri"/>
                <a:ea typeface="Calibri"/>
                <a:cs typeface="Calibri"/>
              </a:rPr>
              <a:t>El grupo de prioridad 3 es el tercero en recibir el recurso</a:t>
            </a:r>
          </a:p>
          <a:p>
            <a:pPr lvl="1"/>
            <a:r>
              <a:rPr lang="es-US" sz="2000" b="0" i="1" strike="noStrike" cap="none" spc="0" baseline="0" dirty="0">
                <a:solidFill>
                  <a:srgbClr val="005595"/>
                </a:solidFill>
                <a:effectLst/>
                <a:latin typeface="Calibri"/>
                <a:ea typeface="Calibri"/>
                <a:cs typeface="Calibri"/>
              </a:rPr>
              <a:t>El grupo de prioridad 4 sería el último recibir el recurso</a:t>
            </a:r>
          </a:p>
          <a:p>
            <a:endParaRPr lang="en-US" sz="900" dirty="0">
              <a:latin typeface="Calibri" panose="020F0502020204030204" pitchFamily="34" charset="0"/>
              <a:cs typeface="Times New Roman" panose="02020603050405020304" pitchFamily="18" charset="0"/>
            </a:endParaRPr>
          </a:p>
          <a:p>
            <a:r>
              <a:rPr lang="es-US" sz="2400" b="0" i="0" strike="noStrike" cap="none" spc="0" baseline="0" dirty="0">
                <a:solidFill>
                  <a:srgbClr val="005595"/>
                </a:solidFill>
                <a:effectLst/>
                <a:latin typeface="Calibri"/>
                <a:ea typeface="Calibri"/>
                <a:cs typeface="Calibri"/>
              </a:rPr>
              <a:t>Si se agota el recurso, se aplicarían criterios adicionales para determinar la priorización dentro de un grupo de prioridad (desempate)</a:t>
            </a:r>
          </a:p>
          <a:p>
            <a:endParaRPr lang="en-US" sz="2800" dirty="0"/>
          </a:p>
        </p:txBody>
      </p:sp>
      <p:sp>
        <p:nvSpPr>
          <p:cNvPr id="4" name="Slide Number Placeholder 3">
            <a:extLst>
              <a:ext uri="{FF2B5EF4-FFF2-40B4-BE49-F238E27FC236}">
                <a16:creationId xmlns:a16="http://schemas.microsoft.com/office/drawing/2014/main" id="{7033A6FF-D079-4499-8952-D56D18B54D30}"/>
              </a:ext>
            </a:extLst>
          </p:cNvPr>
          <p:cNvSpPr>
            <a:spLocks noGrp="1"/>
          </p:cNvSpPr>
          <p:nvPr>
            <p:ph type="sldNum" sz="quarter" idx="11"/>
          </p:nvPr>
        </p:nvSpPr>
        <p:spPr/>
        <p:txBody>
          <a:bodyPr/>
          <a:lstStyle/>
          <a:p>
            <a:pPr>
              <a:defRPr/>
            </a:pPr>
            <a:fld id="{678D0E47-2870-4D7F-9E5B-E656D1108487}" type="slidenum">
              <a:rPr lang="en-US" altLang="en-US" smtClean="0"/>
              <a:pPr>
                <a:defRPr/>
              </a:pPr>
              <a:t>14</a:t>
            </a:fld>
            <a:endParaRPr lang="en-US" altLang="en-US" dirty="0"/>
          </a:p>
        </p:txBody>
      </p:sp>
    </p:spTree>
    <p:extLst>
      <p:ext uri="{BB962C8B-B14F-4D97-AF65-F5344CB8AC3E}">
        <p14:creationId xmlns:p14="http://schemas.microsoft.com/office/powerpoint/2010/main" val="176668517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3DD39-D43B-4DCD-B115-87A14018AF2D}"/>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Pronóstico clínico: justificación</a:t>
            </a:r>
          </a:p>
        </p:txBody>
      </p:sp>
      <p:sp>
        <p:nvSpPr>
          <p:cNvPr id="4" name="Content Placeholder 3">
            <a:extLst>
              <a:ext uri="{FF2B5EF4-FFF2-40B4-BE49-F238E27FC236}">
                <a16:creationId xmlns:a16="http://schemas.microsoft.com/office/drawing/2014/main" id="{C3174576-8329-427F-BF5D-F83A169C7605}"/>
              </a:ext>
            </a:extLst>
          </p:cNvPr>
          <p:cNvSpPr>
            <a:spLocks noGrp="1"/>
          </p:cNvSpPr>
          <p:nvPr>
            <p:ph idx="1"/>
          </p:nvPr>
        </p:nvSpPr>
        <p:spPr>
          <a:xfrm>
            <a:off x="609600" y="1447800"/>
            <a:ext cx="10972800" cy="4114800"/>
          </a:xfrm>
        </p:spPr>
        <p:txBody>
          <a:bodyPr/>
          <a:lstStyle/>
          <a:p>
            <a:r>
              <a:rPr lang="es-US" sz="2400" b="0" i="0" strike="noStrike" cap="none" spc="0" baseline="0" dirty="0">
                <a:solidFill>
                  <a:srgbClr val="005595"/>
                </a:solidFill>
                <a:effectLst/>
                <a:latin typeface="Calibri"/>
                <a:ea typeface="Calibri"/>
                <a:cs typeface="Calibri"/>
              </a:rPr>
              <a:t>Este criterio prioriza un recurso absolutamente escaso (por ejemplo, un respirador) para pacientes con la mayor probabilidad (≥90 %) de sobrevivir a hospitalización</a:t>
            </a:r>
          </a:p>
          <a:p>
            <a:pPr lvl="1"/>
            <a:r>
              <a:rPr lang="es-US" sz="2000" b="0" i="0" strike="noStrike" cap="none" spc="0" baseline="0" dirty="0">
                <a:solidFill>
                  <a:srgbClr val="005595"/>
                </a:solidFill>
                <a:effectLst/>
                <a:latin typeface="Calibri"/>
                <a:ea typeface="Calibri"/>
                <a:cs typeface="Calibri"/>
              </a:rPr>
              <a:t>Además, al no asignar un recurso absolutamente escaso a un paciente con muy pocas probabilidades de sobrevivir a la hospitalización (≤10 %), ese respirador queda disponible para alguien con más probabilidades de sobrevivirla</a:t>
            </a:r>
          </a:p>
          <a:p>
            <a:r>
              <a:rPr lang="es-US" sz="2400" b="0" i="0" strike="noStrike" cap="none" spc="0" baseline="0" dirty="0">
                <a:solidFill>
                  <a:srgbClr val="005595"/>
                </a:solidFill>
                <a:effectLst/>
                <a:latin typeface="Calibri"/>
                <a:ea typeface="Calibri"/>
                <a:cs typeface="Calibri"/>
              </a:rPr>
              <a:t>La evidencia sugiere una alta precisión del pronóstico clínico para la supervivencia cuando el pronóstico de probabilidad de supervivencia es ≥90 % o ≤10 % </a:t>
            </a:r>
          </a:p>
          <a:p>
            <a:r>
              <a:rPr lang="es-US" sz="2400" b="0" i="0" strike="noStrike" cap="none" spc="0" baseline="0" dirty="0">
                <a:solidFill>
                  <a:srgbClr val="005595"/>
                </a:solidFill>
                <a:effectLst/>
                <a:latin typeface="Calibri"/>
                <a:ea typeface="Calibri"/>
                <a:cs typeface="Calibri"/>
              </a:rPr>
              <a:t>Elimina la dependencia de herramientas de predicción de supervivencia inexactas e inequitativas como la SOFA/mSOFA</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s-US" sz="2400" b="0" i="0" strike="noStrike" cap="none" spc="0" baseline="0" dirty="0">
                <a:solidFill>
                  <a:srgbClr val="005595"/>
                </a:solidFill>
                <a:effectLst/>
                <a:latin typeface="Calibri"/>
                <a:ea typeface="Calibri"/>
                <a:cs typeface="Calibri"/>
              </a:rPr>
              <a:t>Las oportunidades para informar a los participantes del equipo de priorización, los procesos y las capacitaciones dan lugar a la esperanza y la innovación</a:t>
            </a:r>
            <a:endParaRPr lang="en-US" sz="2800" dirty="0"/>
          </a:p>
        </p:txBody>
      </p:sp>
      <p:sp>
        <p:nvSpPr>
          <p:cNvPr id="3" name="Slide Number Placeholder 2">
            <a:extLst>
              <a:ext uri="{FF2B5EF4-FFF2-40B4-BE49-F238E27FC236}">
                <a16:creationId xmlns:a16="http://schemas.microsoft.com/office/drawing/2014/main" id="{D304DE98-C7F0-41AF-A379-F1ADAC4EB1DB}"/>
              </a:ext>
            </a:extLst>
          </p:cNvPr>
          <p:cNvSpPr>
            <a:spLocks noGrp="1"/>
          </p:cNvSpPr>
          <p:nvPr>
            <p:ph type="sldNum" sz="quarter" idx="11"/>
          </p:nvPr>
        </p:nvSpPr>
        <p:spPr/>
        <p:txBody>
          <a:bodyPr/>
          <a:lstStyle/>
          <a:p>
            <a:pPr>
              <a:defRPr/>
            </a:pPr>
            <a:fld id="{678D0E47-2870-4D7F-9E5B-E656D1108487}" type="slidenum">
              <a:rPr lang="en-US" altLang="en-US" smtClean="0"/>
              <a:pPr>
                <a:defRPr/>
              </a:pPr>
              <a:t>15</a:t>
            </a:fld>
            <a:endParaRPr lang="en-US" altLang="en-US" dirty="0"/>
          </a:p>
        </p:txBody>
      </p:sp>
    </p:spTree>
    <p:extLst>
      <p:ext uri="{BB962C8B-B14F-4D97-AF65-F5344CB8AC3E}">
        <p14:creationId xmlns:p14="http://schemas.microsoft.com/office/powerpoint/2010/main" val="305711557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10684-6397-4CE8-A149-3553ACE45846}"/>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Pronóstico clínico: desventajas</a:t>
            </a:r>
          </a:p>
        </p:txBody>
      </p:sp>
      <p:sp>
        <p:nvSpPr>
          <p:cNvPr id="3" name="Content Placeholder 2">
            <a:extLst>
              <a:ext uri="{FF2B5EF4-FFF2-40B4-BE49-F238E27FC236}">
                <a16:creationId xmlns:a16="http://schemas.microsoft.com/office/drawing/2014/main" id="{3C3ED2D3-AE8D-439C-BAB8-A27E48C6E481}"/>
              </a:ext>
            </a:extLst>
          </p:cNvPr>
          <p:cNvSpPr>
            <a:spLocks noGrp="1"/>
          </p:cNvSpPr>
          <p:nvPr>
            <p:ph idx="1"/>
          </p:nvPr>
        </p:nvSpPr>
        <p:spPr>
          <a:xfrm>
            <a:off x="609600" y="1447800"/>
            <a:ext cx="10972800" cy="4114800"/>
          </a:xfrm>
        </p:spPr>
        <p:txBody>
          <a:bodyPr/>
          <a:lstStyle/>
          <a:p>
            <a:r>
              <a:rPr lang="es-US" sz="2400" b="0" i="0" strike="noStrike" cap="none" spc="0" baseline="0" dirty="0">
                <a:solidFill>
                  <a:srgbClr val="005595"/>
                </a:solidFill>
                <a:effectLst/>
                <a:latin typeface="Calibri"/>
                <a:ea typeface="Calibri"/>
                <a:cs typeface="Calibri"/>
              </a:rPr>
              <a:t>La investigación publicada es contradictoria con respecto a la precisión del pronóstico clínico de supervivencia a corto plazo</a:t>
            </a:r>
          </a:p>
          <a:p>
            <a:pPr lvl="1"/>
            <a:r>
              <a:rPr lang="es-US" sz="2400" b="0" i="0" strike="noStrike" cap="none" spc="0" baseline="0" dirty="0">
                <a:solidFill>
                  <a:srgbClr val="005595"/>
                </a:solidFill>
                <a:effectLst/>
                <a:latin typeface="Calibri"/>
                <a:ea typeface="Calibri"/>
                <a:cs typeface="Calibri"/>
              </a:rPr>
              <a:t>La precisión es más baja cuando se calculan niveles intermedios de pronóstico</a:t>
            </a:r>
          </a:p>
          <a:p>
            <a:pPr lvl="1"/>
            <a:endParaRPr lang="en-US" sz="9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Puede dar lugar a un mayor sesgo y discriminación del proveedor que otras posibilidades de priorización</a:t>
            </a:r>
          </a:p>
          <a:p>
            <a:pPr lvl="1"/>
            <a:r>
              <a:rPr lang="es-US" sz="2400" b="0" i="0" strike="noStrike" cap="none" spc="0" baseline="0" dirty="0">
                <a:solidFill>
                  <a:srgbClr val="005595"/>
                </a:solidFill>
                <a:effectLst/>
                <a:latin typeface="Calibri"/>
                <a:ea typeface="Calibri"/>
                <a:cs typeface="Calibri"/>
              </a:rPr>
              <a:t>El sesgo y la discriminación pueden impedir que los pacientes de minorías raciales y étnicas, los pacientes con discapacidades y los adultos mayores tengan igualdad de acceso a la atención médica</a:t>
            </a:r>
          </a:p>
          <a:p>
            <a:pPr lvl="1"/>
            <a:r>
              <a:rPr lang="es-US" sz="2400" b="0" i="0" strike="noStrike" cap="none" spc="0" baseline="0" dirty="0">
                <a:solidFill>
                  <a:srgbClr val="005595"/>
                </a:solidFill>
                <a:effectLst/>
                <a:latin typeface="Calibri"/>
                <a:ea typeface="Calibri"/>
                <a:cs typeface="Calibri"/>
              </a:rPr>
              <a:t>La capacitación y el enfoque del equipo de priorización pueden ayudar a limitar el sesgo y la discriminación</a:t>
            </a:r>
          </a:p>
        </p:txBody>
      </p:sp>
      <p:sp>
        <p:nvSpPr>
          <p:cNvPr id="4" name="Slide Number Placeholder 3">
            <a:extLst>
              <a:ext uri="{FF2B5EF4-FFF2-40B4-BE49-F238E27FC236}">
                <a16:creationId xmlns:a16="http://schemas.microsoft.com/office/drawing/2014/main" id="{29319FF4-39A1-4AA6-87A7-877D3C6F5E9F}"/>
              </a:ext>
            </a:extLst>
          </p:cNvPr>
          <p:cNvSpPr>
            <a:spLocks noGrp="1"/>
          </p:cNvSpPr>
          <p:nvPr>
            <p:ph type="sldNum" sz="quarter" idx="11"/>
          </p:nvPr>
        </p:nvSpPr>
        <p:spPr/>
        <p:txBody>
          <a:bodyPr/>
          <a:lstStyle/>
          <a:p>
            <a:pPr>
              <a:defRPr/>
            </a:pPr>
            <a:fld id="{678D0E47-2870-4D7F-9E5B-E656D1108487}" type="slidenum">
              <a:rPr lang="en-US" altLang="en-US" smtClean="0"/>
              <a:pPr>
                <a:defRPr/>
              </a:pPr>
              <a:t>16</a:t>
            </a:fld>
            <a:endParaRPr lang="en-US" altLang="en-US" dirty="0"/>
          </a:p>
        </p:txBody>
      </p:sp>
    </p:spTree>
    <p:extLst>
      <p:ext uri="{BB962C8B-B14F-4D97-AF65-F5344CB8AC3E}">
        <p14:creationId xmlns:p14="http://schemas.microsoft.com/office/powerpoint/2010/main" val="181803475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C09C-6495-4F0E-9671-90459233F7CB}"/>
              </a:ext>
            </a:extLst>
          </p:cNvPr>
          <p:cNvSpPr>
            <a:spLocks noGrp="1"/>
          </p:cNvSpPr>
          <p:nvPr>
            <p:ph type="title"/>
          </p:nvPr>
        </p:nvSpPr>
        <p:spPr/>
        <p:txBody>
          <a:bodyPr/>
          <a:lstStyle/>
          <a:p>
            <a:r>
              <a:rPr lang="es-US" sz="5400" b="1" i="0" strike="noStrike" cap="none" spc="0" baseline="0" dirty="0">
                <a:solidFill>
                  <a:srgbClr val="005595"/>
                </a:solidFill>
                <a:effectLst/>
                <a:latin typeface="Arial"/>
                <a:ea typeface="Arial"/>
                <a:cs typeface="Arial"/>
              </a:rPr>
              <a:t>Índices de desventaja</a:t>
            </a:r>
          </a:p>
        </p:txBody>
      </p:sp>
      <p:sp>
        <p:nvSpPr>
          <p:cNvPr id="3" name="Text Placeholder 2">
            <a:extLst>
              <a:ext uri="{FF2B5EF4-FFF2-40B4-BE49-F238E27FC236}">
                <a16:creationId xmlns:a16="http://schemas.microsoft.com/office/drawing/2014/main" id="{1DF34992-98F0-43D8-8719-7D94B7B3E424}"/>
              </a:ext>
            </a:extLst>
          </p:cNvPr>
          <p:cNvSpPr>
            <a:spLocks noGrp="1"/>
          </p:cNvSpPr>
          <p:nvPr>
            <p:ph type="body" idx="1"/>
          </p:nvPr>
        </p:nvSpPr>
        <p:spPr/>
        <p:txBody>
          <a:bodyPr/>
          <a:lstStyle/>
          <a:p>
            <a:r>
              <a:rPr lang="es-US" sz="2000" b="0" i="0" strike="noStrike" cap="none" spc="0" baseline="0" dirty="0">
                <a:solidFill>
                  <a:srgbClr val="005595"/>
                </a:solidFill>
                <a:effectLst/>
                <a:latin typeface="Arial"/>
                <a:ea typeface="Arial"/>
                <a:cs typeface="Arial"/>
              </a:rPr>
              <a:t>Para la aplicación en el Criterio Oportunidades Equitativas</a:t>
            </a:r>
          </a:p>
        </p:txBody>
      </p:sp>
      <p:sp>
        <p:nvSpPr>
          <p:cNvPr id="4" name="Slide Number Placeholder 3">
            <a:extLst>
              <a:ext uri="{FF2B5EF4-FFF2-40B4-BE49-F238E27FC236}">
                <a16:creationId xmlns:a16="http://schemas.microsoft.com/office/drawing/2014/main" id="{D2D22B8E-094B-4144-86B0-C82DC6AEDAC7}"/>
              </a:ext>
            </a:extLst>
          </p:cNvPr>
          <p:cNvSpPr>
            <a:spLocks noGrp="1"/>
          </p:cNvSpPr>
          <p:nvPr>
            <p:ph type="sldNum" sz="quarter" idx="11"/>
          </p:nvPr>
        </p:nvSpPr>
        <p:spPr/>
        <p:txBody>
          <a:bodyPr/>
          <a:lstStyle/>
          <a:p>
            <a:pPr>
              <a:defRPr/>
            </a:pPr>
            <a:fld id="{DB2CD222-6AD2-4E92-97F8-569B95AFE93E}" type="slidenum">
              <a:rPr lang="en-US" altLang="en-US" smtClean="0"/>
              <a:pPr>
                <a:defRPr/>
              </a:pPr>
              <a:t>17</a:t>
            </a:fld>
            <a:endParaRPr lang="en-US" altLang="en-US" dirty="0"/>
          </a:p>
        </p:txBody>
      </p:sp>
    </p:spTree>
    <p:extLst>
      <p:ext uri="{BB962C8B-B14F-4D97-AF65-F5344CB8AC3E}">
        <p14:creationId xmlns:p14="http://schemas.microsoft.com/office/powerpoint/2010/main" val="340047874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A7D10-5A77-4456-B035-3294150696FF}"/>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Índices de desventaja (1 de 2)</a:t>
            </a:r>
          </a:p>
        </p:txBody>
      </p:sp>
      <p:sp>
        <p:nvSpPr>
          <p:cNvPr id="3" name="Content Placeholder 2">
            <a:extLst>
              <a:ext uri="{FF2B5EF4-FFF2-40B4-BE49-F238E27FC236}">
                <a16:creationId xmlns:a16="http://schemas.microsoft.com/office/drawing/2014/main" id="{7FB6E7F2-AEF1-473A-90CF-DB2641666946}"/>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Los índices de desventaja son medidas basadas en el lugar que combinan factores sociales como los ingresos, la educación y la calidad de la vivienda</a:t>
            </a:r>
          </a:p>
          <a:p>
            <a:pPr lvl="1"/>
            <a:r>
              <a:rPr lang="es-US" sz="2000" b="0" i="0" strike="noStrike" cap="none" spc="0" baseline="0" dirty="0">
                <a:solidFill>
                  <a:srgbClr val="005595"/>
                </a:solidFill>
                <a:effectLst/>
                <a:latin typeface="Calibri"/>
                <a:ea typeface="Calibri"/>
                <a:cs typeface="Calibri"/>
              </a:rPr>
              <a:t>Estos factores se miden a nivel geográfico (p. ej., subdivisión del condado o vecindario)</a:t>
            </a:r>
          </a:p>
          <a:p>
            <a:pPr lvl="1"/>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Los índices de desventaja se utilizan para medir el nivel de privación o vulnerabilidad socioeconómica de un área geográfica</a:t>
            </a:r>
          </a:p>
          <a:p>
            <a:pPr lvl="1"/>
            <a:r>
              <a:rPr lang="es-US" sz="2000" b="0" i="0" strike="noStrike" cap="none" spc="0" baseline="0" dirty="0">
                <a:solidFill>
                  <a:srgbClr val="005595"/>
                </a:solidFill>
                <a:effectLst/>
                <a:latin typeface="Calibri"/>
                <a:ea typeface="Calibri"/>
                <a:cs typeface="Calibri"/>
              </a:rPr>
              <a:t>A las personas se les puede asignar una "puntuación de desventaja" en función de su domicilio</a:t>
            </a:r>
          </a:p>
          <a:p>
            <a:pPr marL="457200" lvl="1" indent="0">
              <a:buNone/>
            </a:pPr>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Estos índices se pueden utilizar para dar cuenta de las desventajas y las inequidades durante la asignación de recursos escasos</a:t>
            </a:r>
          </a:p>
          <a:p>
            <a:endParaRPr lang="en-US" dirty="0">
              <a:latin typeface="Calibri" panose="020F0502020204030204" pitchFamily="34" charset="0"/>
              <a:cs typeface="Times New Roman" panose="02020603050405020304" pitchFamily="18" charset="0"/>
            </a:endParaRPr>
          </a:p>
          <a:p>
            <a:pPr marL="0" indent="0">
              <a:buNone/>
            </a:pPr>
            <a:endParaRPr lang="en-US"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D2456990-8839-4E93-A4C5-AF0295E0D5BD}"/>
              </a:ext>
            </a:extLst>
          </p:cNvPr>
          <p:cNvSpPr>
            <a:spLocks noGrp="1"/>
          </p:cNvSpPr>
          <p:nvPr>
            <p:ph type="sldNum" sz="quarter" idx="11"/>
          </p:nvPr>
        </p:nvSpPr>
        <p:spPr/>
        <p:txBody>
          <a:bodyPr/>
          <a:lstStyle/>
          <a:p>
            <a:pPr>
              <a:defRPr/>
            </a:pPr>
            <a:fld id="{678D0E47-2870-4D7F-9E5B-E656D1108487}" type="slidenum">
              <a:rPr lang="en-US" altLang="en-US" smtClean="0"/>
              <a:pPr>
                <a:defRPr/>
              </a:pPr>
              <a:t>18</a:t>
            </a:fld>
            <a:endParaRPr lang="en-US" altLang="en-US" dirty="0"/>
          </a:p>
        </p:txBody>
      </p:sp>
    </p:spTree>
    <p:extLst>
      <p:ext uri="{BB962C8B-B14F-4D97-AF65-F5344CB8AC3E}">
        <p14:creationId xmlns:p14="http://schemas.microsoft.com/office/powerpoint/2010/main" val="102289583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B3787-95A2-4FBF-9980-41E5F42A4438}"/>
              </a:ext>
            </a:extLst>
          </p:cNvPr>
          <p:cNvSpPr>
            <a:spLocks noGrp="1"/>
          </p:cNvSpPr>
          <p:nvPr>
            <p:ph type="title"/>
          </p:nvPr>
        </p:nvSpPr>
        <p:spPr>
          <a:xfrm>
            <a:off x="609600" y="152400"/>
            <a:ext cx="10972800" cy="1143000"/>
          </a:xfrm>
        </p:spPr>
        <p:txBody>
          <a:bodyPr/>
          <a:lstStyle/>
          <a:p>
            <a:r>
              <a:rPr lang="es-US" sz="3600" b="1" i="0" strike="noStrike" cap="none" spc="0" baseline="0" dirty="0">
                <a:solidFill>
                  <a:srgbClr val="005595"/>
                </a:solidFill>
                <a:effectLst/>
                <a:latin typeface="Arial"/>
                <a:ea typeface="Arial"/>
                <a:cs typeface="Arial"/>
              </a:rPr>
              <a:t>Índices de desventaja (2 de 2)</a:t>
            </a:r>
          </a:p>
        </p:txBody>
      </p:sp>
      <p:sp>
        <p:nvSpPr>
          <p:cNvPr id="4" name="Slide Number Placeholder 3">
            <a:extLst>
              <a:ext uri="{FF2B5EF4-FFF2-40B4-BE49-F238E27FC236}">
                <a16:creationId xmlns:a16="http://schemas.microsoft.com/office/drawing/2014/main" id="{A4641939-4A8C-4605-BAA0-D6927E6C84E7}"/>
              </a:ext>
            </a:extLst>
          </p:cNvPr>
          <p:cNvSpPr>
            <a:spLocks noGrp="1"/>
          </p:cNvSpPr>
          <p:nvPr>
            <p:ph type="sldNum" sz="quarter" idx="11"/>
          </p:nvPr>
        </p:nvSpPr>
        <p:spPr/>
        <p:txBody>
          <a:bodyPr/>
          <a:lstStyle/>
          <a:p>
            <a:pPr>
              <a:defRPr/>
            </a:pPr>
            <a:fld id="{678D0E47-2870-4D7F-9E5B-E656D1108487}" type="slidenum">
              <a:rPr lang="en-US" altLang="en-US" smtClean="0"/>
              <a:pPr>
                <a:defRPr/>
              </a:pPr>
              <a:t>19</a:t>
            </a:fld>
            <a:endParaRPr lang="en-US" altLang="en-US" dirty="0"/>
          </a:p>
        </p:txBody>
      </p:sp>
      <p:graphicFrame>
        <p:nvGraphicFramePr>
          <p:cNvPr id="9" name="Table 9">
            <a:extLst>
              <a:ext uri="{FF2B5EF4-FFF2-40B4-BE49-F238E27FC236}">
                <a16:creationId xmlns:a16="http://schemas.microsoft.com/office/drawing/2014/main" id="{BB10C9F2-27C4-42D9-8912-5BA925AA51E6}"/>
              </a:ext>
            </a:extLst>
          </p:cNvPr>
          <p:cNvGraphicFramePr>
            <a:graphicFrameLocks noGrp="1"/>
          </p:cNvGraphicFramePr>
          <p:nvPr>
            <p:extLst>
              <p:ext uri="{D42A27DB-BD31-4B8C-83A1-F6EECF244321}">
                <p14:modId xmlns:p14="http://schemas.microsoft.com/office/powerpoint/2010/main" val="4292665987"/>
              </p:ext>
            </p:extLst>
          </p:nvPr>
        </p:nvGraphicFramePr>
        <p:xfrm>
          <a:off x="304800" y="1143000"/>
          <a:ext cx="11658600" cy="5472731"/>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742178033"/>
                    </a:ext>
                  </a:extLst>
                </a:gridCol>
                <a:gridCol w="3886200">
                  <a:extLst>
                    <a:ext uri="{9D8B030D-6E8A-4147-A177-3AD203B41FA5}">
                      <a16:colId xmlns:a16="http://schemas.microsoft.com/office/drawing/2014/main" val="1644496334"/>
                    </a:ext>
                  </a:extLst>
                </a:gridCol>
                <a:gridCol w="3886200">
                  <a:extLst>
                    <a:ext uri="{9D8B030D-6E8A-4147-A177-3AD203B41FA5}">
                      <a16:colId xmlns:a16="http://schemas.microsoft.com/office/drawing/2014/main" val="2465408674"/>
                    </a:ext>
                  </a:extLst>
                </a:gridCol>
              </a:tblGrid>
              <a:tr h="696411">
                <a:tc>
                  <a:txBody>
                    <a:bodyPr/>
                    <a:lstStyle/>
                    <a:p>
                      <a:pPr algn="ctr"/>
                      <a:r>
                        <a:rPr lang="es-US" sz="1400" b="1" i="0" strike="noStrike" cap="none" spc="0" baseline="0" dirty="0">
                          <a:solidFill>
                            <a:srgbClr val="FFFFFF"/>
                          </a:solidFill>
                          <a:effectLst/>
                          <a:latin typeface="Arial"/>
                          <a:ea typeface="Arial"/>
                          <a:cs typeface="Arial"/>
                        </a:rPr>
                        <a:t>Índice de desventaja</a:t>
                      </a:r>
                    </a:p>
                  </a:txBody>
                  <a:tcPr>
                    <a:solidFill>
                      <a:srgbClr val="005595"/>
                    </a:solidFill>
                  </a:tcPr>
                </a:tc>
                <a:tc>
                  <a:txBody>
                    <a:bodyPr/>
                    <a:lstStyle/>
                    <a:p>
                      <a:pPr algn="ctr"/>
                      <a:r>
                        <a:rPr lang="es-US" sz="1400" b="1" i="0" strike="noStrike" cap="none" spc="0" baseline="0" dirty="0">
                          <a:solidFill>
                            <a:srgbClr val="FFFFFF"/>
                          </a:solidFill>
                          <a:effectLst/>
                          <a:latin typeface="Arial"/>
                          <a:ea typeface="Arial"/>
                          <a:cs typeface="Arial"/>
                        </a:rPr>
                        <a:t>Índice de vulnerabilidad social</a:t>
                      </a:r>
                    </a:p>
                    <a:p>
                      <a:pPr algn="ctr"/>
                      <a:r>
                        <a:rPr lang="es-US" sz="1400" b="1" i="0" strike="noStrike" cap="none" spc="0" baseline="0" dirty="0">
                          <a:solidFill>
                            <a:srgbClr val="FFFFFF"/>
                          </a:solidFill>
                          <a:effectLst/>
                          <a:latin typeface="Arial"/>
                          <a:ea typeface="Arial"/>
                          <a:cs typeface="Arial"/>
                        </a:rPr>
                        <a:t>(Social Vulnerability Index, SVI)</a:t>
                      </a:r>
                    </a:p>
                  </a:txBody>
                  <a:tcPr>
                    <a:solidFill>
                      <a:srgbClr val="005595"/>
                    </a:solidFill>
                  </a:tcPr>
                </a:tc>
                <a:tc>
                  <a:txBody>
                    <a:bodyPr/>
                    <a:lstStyle/>
                    <a:p>
                      <a:pPr algn="ctr"/>
                      <a:r>
                        <a:rPr lang="es-US" sz="1400" b="1" i="0" strike="noStrike" cap="none" spc="0" baseline="0" dirty="0">
                          <a:solidFill>
                            <a:srgbClr val="FFFFFF"/>
                          </a:solidFill>
                          <a:effectLst/>
                          <a:latin typeface="Arial"/>
                          <a:ea typeface="Arial"/>
                          <a:cs typeface="Arial"/>
                        </a:rPr>
                        <a:t>Índice de privación de zona</a:t>
                      </a:r>
                    </a:p>
                    <a:p>
                      <a:pPr algn="ctr"/>
                      <a:r>
                        <a:rPr lang="es-US" sz="1400" b="1" i="0" strike="noStrike" cap="none" spc="0" baseline="0" dirty="0">
                          <a:solidFill>
                            <a:srgbClr val="FFFFFF"/>
                          </a:solidFill>
                          <a:effectLst/>
                          <a:latin typeface="Arial"/>
                          <a:ea typeface="Arial"/>
                          <a:cs typeface="Arial"/>
                        </a:rPr>
                        <a:t>(Area Deprivation Index, IDA)</a:t>
                      </a:r>
                    </a:p>
                  </a:txBody>
                  <a:tcPr>
                    <a:solidFill>
                      <a:srgbClr val="005595"/>
                    </a:solidFill>
                  </a:tcPr>
                </a:tc>
                <a:extLst>
                  <a:ext uri="{0D108BD9-81ED-4DB2-BD59-A6C34878D82A}">
                    <a16:rowId xmlns:a16="http://schemas.microsoft.com/office/drawing/2014/main" val="2434529808"/>
                  </a:ext>
                </a:extLst>
              </a:tr>
              <a:tr h="713223">
                <a:tc>
                  <a:txBody>
                    <a:bodyPr/>
                    <a:lstStyle/>
                    <a:p>
                      <a:pPr algn="ctr"/>
                      <a:r>
                        <a:rPr lang="es-US" sz="1600" b="1" i="0" strike="noStrike" cap="none" spc="0" baseline="0" dirty="0">
                          <a:solidFill>
                            <a:srgbClr val="000000"/>
                          </a:solidFill>
                          <a:effectLst/>
                          <a:latin typeface="Arial"/>
                          <a:ea typeface="Arial"/>
                          <a:cs typeface="Arial"/>
                        </a:rPr>
                        <a:t>Cantidad de factores considerados</a:t>
                      </a:r>
                    </a:p>
                  </a:txBody>
                  <a:tcPr>
                    <a:solidFill>
                      <a:schemeClr val="bg1">
                        <a:lumMod val="75000"/>
                      </a:schemeClr>
                    </a:solidFill>
                  </a:tcPr>
                </a:tc>
                <a:tc>
                  <a:txBody>
                    <a:bodyPr/>
                    <a:lstStyle/>
                    <a:p>
                      <a:pPr lvl="0" algn="ctr"/>
                      <a:r>
                        <a:rPr lang="es-US" sz="1600" b="0" i="0" strike="noStrike" cap="none" spc="0" baseline="0" dirty="0">
                          <a:solidFill>
                            <a:srgbClr val="000000"/>
                          </a:solidFill>
                          <a:effectLst/>
                          <a:latin typeface="Arial"/>
                          <a:ea typeface="Arial"/>
                          <a:cs typeface="Arial"/>
                        </a:rPr>
                        <a:t>Dieciséis (16)</a:t>
                      </a:r>
                    </a:p>
                  </a:txBody>
                  <a:tcPr>
                    <a:solidFill>
                      <a:schemeClr val="bg1">
                        <a:lumMod val="85000"/>
                      </a:schemeClr>
                    </a:solidFill>
                  </a:tcPr>
                </a:tc>
                <a:tc>
                  <a:txBody>
                    <a:bodyPr/>
                    <a:lstStyle/>
                    <a:p>
                      <a:pPr lvl="0" algn="ctr"/>
                      <a:r>
                        <a:rPr lang="es-US" sz="1600" b="0" i="0" strike="noStrike" cap="none" spc="0" baseline="0" dirty="0">
                          <a:solidFill>
                            <a:srgbClr val="000000"/>
                          </a:solidFill>
                          <a:effectLst/>
                          <a:latin typeface="Arial"/>
                          <a:ea typeface="Arial"/>
                          <a:cs typeface="Arial"/>
                        </a:rPr>
                        <a:t>Diecisiete (17)</a:t>
                      </a:r>
                    </a:p>
                  </a:txBody>
                  <a:tcPr>
                    <a:solidFill>
                      <a:schemeClr val="bg1">
                        <a:lumMod val="85000"/>
                      </a:schemeClr>
                    </a:solidFill>
                  </a:tcPr>
                </a:tc>
                <a:extLst>
                  <a:ext uri="{0D108BD9-81ED-4DB2-BD59-A6C34878D82A}">
                    <a16:rowId xmlns:a16="http://schemas.microsoft.com/office/drawing/2014/main" val="2525631019"/>
                  </a:ext>
                </a:extLst>
              </a:tr>
              <a:tr h="1643513">
                <a:tc>
                  <a:txBody>
                    <a:bodyPr/>
                    <a:lstStyle/>
                    <a:p>
                      <a:pPr marL="342900" indent="-342900" algn="l">
                        <a:buFont typeface="Arial" panose="020B0604020202020204" pitchFamily="34" charset="0"/>
                        <a:buChar char="•"/>
                      </a:pPr>
                      <a:endParaRPr lang="en-US" sz="1600" b="1" dirty="0"/>
                    </a:p>
                    <a:p>
                      <a:pPr marL="0" indent="0" algn="ctr">
                        <a:buFont typeface="Arial" panose="020B0604020202020204" pitchFamily="34" charset="0"/>
                        <a:buNone/>
                      </a:pPr>
                      <a:r>
                        <a:rPr lang="es-US" sz="1600" b="1" i="0" strike="noStrike" cap="none" spc="0" baseline="0" dirty="0">
                          <a:solidFill>
                            <a:srgbClr val="000000"/>
                          </a:solidFill>
                          <a:effectLst/>
                          <a:latin typeface="Arial"/>
                          <a:ea typeface="Arial"/>
                          <a:cs typeface="Arial"/>
                        </a:rPr>
                        <a:t>Temas considerados</a:t>
                      </a:r>
                    </a:p>
                  </a:txBody>
                  <a:tcPr>
                    <a:solidFill>
                      <a:schemeClr val="bg1">
                        <a:lumMod val="75000"/>
                      </a:schemeClr>
                    </a:solidFill>
                  </a:tcPr>
                </a:tc>
                <a:tc>
                  <a:txBody>
                    <a:bodyPr/>
                    <a:lstStyle/>
                    <a:p>
                      <a:pPr marL="342900" lvl="0" indent="-342900" algn="l">
                        <a:buFont typeface="Arial" panose="020B0604020202020204" pitchFamily="34" charset="0"/>
                        <a:buChar char="•"/>
                      </a:pPr>
                      <a:r>
                        <a:rPr lang="es-US" sz="1600" b="0" i="0" strike="noStrike" cap="none" spc="0" baseline="0" dirty="0">
                          <a:solidFill>
                            <a:srgbClr val="000000"/>
                          </a:solidFill>
                          <a:effectLst/>
                          <a:latin typeface="Arial"/>
                          <a:ea typeface="Arial"/>
                          <a:cs typeface="Arial"/>
                        </a:rPr>
                        <a:t>Condición socioeconómica</a:t>
                      </a:r>
                    </a:p>
                    <a:p>
                      <a:pPr marL="342900" lvl="0" indent="-342900" algn="l">
                        <a:buFont typeface="Arial" panose="020B0604020202020204" pitchFamily="34" charset="0"/>
                        <a:buChar char="•"/>
                      </a:pPr>
                      <a:r>
                        <a:rPr lang="es-US" sz="1600" b="0" i="0" strike="noStrike" cap="none" spc="0" baseline="0" dirty="0">
                          <a:solidFill>
                            <a:srgbClr val="000000"/>
                          </a:solidFill>
                          <a:effectLst/>
                          <a:latin typeface="Arial"/>
                          <a:ea typeface="Arial"/>
                          <a:cs typeface="Arial"/>
                        </a:rPr>
                        <a:t>Características del hogar</a:t>
                      </a:r>
                    </a:p>
                    <a:p>
                      <a:pPr marL="342900" lvl="0" indent="-342900" algn="l">
                        <a:buFont typeface="Arial" panose="020B0604020202020204" pitchFamily="34" charset="0"/>
                        <a:buChar char="•"/>
                      </a:pPr>
                      <a:r>
                        <a:rPr lang="es-US" sz="1600" b="0" i="0" strike="noStrike" cap="none" spc="0" baseline="0" dirty="0">
                          <a:solidFill>
                            <a:srgbClr val="000000"/>
                          </a:solidFill>
                          <a:effectLst/>
                          <a:latin typeface="Arial"/>
                          <a:ea typeface="Arial"/>
                          <a:cs typeface="Arial"/>
                        </a:rPr>
                        <a:t>Condición de minoría racial y étnica</a:t>
                      </a:r>
                    </a:p>
                    <a:p>
                      <a:pPr marL="342900" lvl="0" indent="-342900" algn="l">
                        <a:buFont typeface="Arial" panose="020B0604020202020204" pitchFamily="34" charset="0"/>
                        <a:buChar char="•"/>
                      </a:pPr>
                      <a:r>
                        <a:rPr lang="es-US" sz="1600" b="0" i="0" strike="noStrike" cap="none" spc="0" baseline="0" dirty="0">
                          <a:solidFill>
                            <a:srgbClr val="000000"/>
                          </a:solidFill>
                          <a:effectLst/>
                          <a:latin typeface="Arial"/>
                          <a:ea typeface="Arial"/>
                          <a:cs typeface="Arial"/>
                        </a:rPr>
                        <a:t>Tipo de vivienda y transporte</a:t>
                      </a:r>
                    </a:p>
                  </a:txBody>
                  <a:tcPr>
                    <a:solidFill>
                      <a:schemeClr val="bg1">
                        <a:lumMod val="85000"/>
                      </a:schemeClr>
                    </a:solidFill>
                  </a:tcPr>
                </a:tc>
                <a:tc>
                  <a:txBody>
                    <a:bodyPr/>
                    <a:lstStyle/>
                    <a:p>
                      <a:pPr marL="342900" lvl="0" indent="-342900" algn="l">
                        <a:buFont typeface="Arial" panose="020B0604020202020204" pitchFamily="34" charset="0"/>
                        <a:buChar char="•"/>
                      </a:pPr>
                      <a:r>
                        <a:rPr lang="es-US" sz="1600" b="0" i="0" strike="noStrike" cap="none" spc="0" baseline="0" dirty="0">
                          <a:solidFill>
                            <a:srgbClr val="000000"/>
                          </a:solidFill>
                          <a:effectLst/>
                          <a:latin typeface="Arial"/>
                          <a:ea typeface="Arial"/>
                          <a:cs typeface="Arial"/>
                        </a:rPr>
                        <a:t>Ingresos</a:t>
                      </a:r>
                    </a:p>
                    <a:p>
                      <a:pPr marL="342900" lvl="0" indent="-342900" algn="l">
                        <a:buFont typeface="Arial" panose="020B0604020202020204" pitchFamily="34" charset="0"/>
                        <a:buChar char="•"/>
                      </a:pPr>
                      <a:r>
                        <a:rPr lang="es-US" sz="1600" b="0" i="0" strike="noStrike" cap="none" spc="0" baseline="0" dirty="0">
                          <a:solidFill>
                            <a:srgbClr val="000000"/>
                          </a:solidFill>
                          <a:effectLst/>
                          <a:latin typeface="Arial"/>
                          <a:ea typeface="Arial"/>
                          <a:cs typeface="Arial"/>
                        </a:rPr>
                        <a:t>Educación</a:t>
                      </a:r>
                    </a:p>
                    <a:p>
                      <a:pPr marL="342900" lvl="0" indent="-342900" algn="l">
                        <a:buFont typeface="Arial" panose="020B0604020202020204" pitchFamily="34" charset="0"/>
                        <a:buChar char="•"/>
                      </a:pPr>
                      <a:r>
                        <a:rPr lang="es-US" sz="1600" b="0" i="0" strike="noStrike" cap="none" spc="0" baseline="0" dirty="0">
                          <a:solidFill>
                            <a:srgbClr val="000000"/>
                          </a:solidFill>
                          <a:effectLst/>
                          <a:latin typeface="Arial"/>
                          <a:ea typeface="Arial"/>
                          <a:cs typeface="Arial"/>
                        </a:rPr>
                        <a:t>Empleos</a:t>
                      </a:r>
                    </a:p>
                    <a:p>
                      <a:pPr marL="342900" lvl="0" indent="-342900" algn="l">
                        <a:buFont typeface="Arial" panose="020B0604020202020204" pitchFamily="34" charset="0"/>
                        <a:buChar char="•"/>
                      </a:pPr>
                      <a:r>
                        <a:rPr lang="es-US" sz="1600" b="0" i="0" strike="noStrike" cap="none" spc="0" baseline="0" dirty="0">
                          <a:solidFill>
                            <a:srgbClr val="000000"/>
                          </a:solidFill>
                          <a:effectLst/>
                          <a:latin typeface="Arial"/>
                          <a:ea typeface="Arial"/>
                          <a:cs typeface="Arial"/>
                        </a:rPr>
                        <a:t>Calidad de la vivienda</a:t>
                      </a:r>
                    </a:p>
                  </a:txBody>
                  <a:tcPr>
                    <a:solidFill>
                      <a:schemeClr val="bg1">
                        <a:lumMod val="85000"/>
                      </a:schemeClr>
                    </a:solidFill>
                  </a:tcPr>
                </a:tc>
                <a:extLst>
                  <a:ext uri="{0D108BD9-81ED-4DB2-BD59-A6C34878D82A}">
                    <a16:rowId xmlns:a16="http://schemas.microsoft.com/office/drawing/2014/main" val="4253511790"/>
                  </a:ext>
                </a:extLst>
              </a:tr>
              <a:tr h="713223">
                <a:tc>
                  <a:txBody>
                    <a:bodyPr/>
                    <a:lstStyle/>
                    <a:p>
                      <a:pPr algn="ctr"/>
                      <a:r>
                        <a:rPr lang="es-US" sz="1600" b="1" i="0" strike="noStrike" cap="none" spc="0" baseline="0" dirty="0">
                          <a:solidFill>
                            <a:srgbClr val="000000"/>
                          </a:solidFill>
                          <a:effectLst/>
                          <a:latin typeface="Arial"/>
                          <a:ea typeface="Arial"/>
                          <a:cs typeface="Arial"/>
                        </a:rPr>
                        <a:t>Nivel geográfico de consideración</a:t>
                      </a:r>
                    </a:p>
                  </a:txBody>
                  <a:tcPr>
                    <a:solidFill>
                      <a:schemeClr val="bg1">
                        <a:lumMod val="75000"/>
                      </a:schemeClr>
                    </a:solidFill>
                  </a:tcPr>
                </a:tc>
                <a:tc>
                  <a:txBody>
                    <a:bodyPr/>
                    <a:lstStyle/>
                    <a:p>
                      <a:pPr lvl="0" algn="ctr"/>
                      <a:r>
                        <a:rPr lang="es-US" sz="1600" b="0" i="0" strike="noStrike" cap="none" spc="0" baseline="0" dirty="0">
                          <a:solidFill>
                            <a:srgbClr val="000000"/>
                          </a:solidFill>
                          <a:effectLst/>
                          <a:latin typeface="Arial"/>
                          <a:ea typeface="Arial"/>
                          <a:cs typeface="Arial"/>
                        </a:rPr>
                        <a:t>Sector censal </a:t>
                      </a:r>
                    </a:p>
                    <a:p>
                      <a:pPr lvl="0" algn="ctr"/>
                      <a:r>
                        <a:rPr lang="es-US" sz="1600" b="0" i="0" strike="noStrike" cap="none" spc="0" baseline="0" dirty="0">
                          <a:solidFill>
                            <a:srgbClr val="000000"/>
                          </a:solidFill>
                          <a:effectLst/>
                          <a:latin typeface="Arial"/>
                          <a:ea typeface="Arial"/>
                          <a:cs typeface="Arial"/>
                        </a:rPr>
                        <a:t>(subdivisiones del condado)</a:t>
                      </a:r>
                    </a:p>
                  </a:txBody>
                  <a:tcPr>
                    <a:solidFill>
                      <a:schemeClr val="bg1">
                        <a:lumMod val="85000"/>
                      </a:schemeClr>
                    </a:solidFill>
                  </a:tcPr>
                </a:tc>
                <a:tc>
                  <a:txBody>
                    <a:bodyPr/>
                    <a:lstStyle/>
                    <a:p>
                      <a:pPr lvl="0" algn="ctr"/>
                      <a:r>
                        <a:rPr lang="es-US" sz="1600" b="0" i="0" strike="noStrike" cap="none" spc="0" baseline="0" dirty="0">
                          <a:solidFill>
                            <a:srgbClr val="000000"/>
                          </a:solidFill>
                          <a:effectLst/>
                          <a:latin typeface="Arial"/>
                          <a:ea typeface="Arial"/>
                          <a:cs typeface="Arial"/>
                        </a:rPr>
                        <a:t>Bloque censal</a:t>
                      </a:r>
                    </a:p>
                    <a:p>
                      <a:pPr lvl="0" algn="ctr"/>
                      <a:r>
                        <a:rPr lang="es-US" sz="1600" b="0" i="0" strike="noStrike" cap="none" spc="0" baseline="0" dirty="0">
                          <a:solidFill>
                            <a:srgbClr val="000000"/>
                          </a:solidFill>
                          <a:effectLst/>
                          <a:latin typeface="Arial"/>
                          <a:ea typeface="Arial"/>
                          <a:cs typeface="Arial"/>
                        </a:rPr>
                        <a:t>(vecindario)</a:t>
                      </a:r>
                    </a:p>
                  </a:txBody>
                  <a:tcPr>
                    <a:solidFill>
                      <a:schemeClr val="bg1">
                        <a:lumMod val="85000"/>
                      </a:schemeClr>
                    </a:solidFill>
                  </a:tcPr>
                </a:tc>
                <a:extLst>
                  <a:ext uri="{0D108BD9-81ED-4DB2-BD59-A6C34878D82A}">
                    <a16:rowId xmlns:a16="http://schemas.microsoft.com/office/drawing/2014/main" val="3970991524"/>
                  </a:ext>
                </a:extLst>
              </a:tr>
              <a:tr h="639561">
                <a:tc>
                  <a:txBody>
                    <a:bodyPr/>
                    <a:lstStyle/>
                    <a:p>
                      <a:pPr algn="ctr"/>
                      <a:r>
                        <a:rPr lang="es-US" sz="1600" b="1" i="0" strike="noStrike" cap="none" spc="0" baseline="0" dirty="0">
                          <a:solidFill>
                            <a:srgbClr val="000000"/>
                          </a:solidFill>
                          <a:effectLst/>
                          <a:latin typeface="Arial"/>
                          <a:ea typeface="Arial"/>
                          <a:cs typeface="Arial"/>
                        </a:rPr>
                        <a:t>Fuente de los datos</a:t>
                      </a:r>
                    </a:p>
                  </a:txBody>
                  <a:tcPr>
                    <a:solidFill>
                      <a:schemeClr val="bg1">
                        <a:lumMod val="75000"/>
                      </a:schemeClr>
                    </a:solidFill>
                  </a:tcPr>
                </a:tc>
                <a:tc>
                  <a:txBody>
                    <a:bodyPr/>
                    <a:lstStyle/>
                    <a:p>
                      <a:pPr lvl="0" algn="ctr"/>
                      <a:r>
                        <a:rPr lang="es-US" sz="1600" b="0" i="0" strike="noStrike" cap="none" spc="0" baseline="0" dirty="0">
                          <a:solidFill>
                            <a:srgbClr val="000000"/>
                          </a:solidFill>
                          <a:effectLst/>
                          <a:latin typeface="Arial"/>
                          <a:ea typeface="Arial"/>
                          <a:cs typeface="Arial"/>
                        </a:rPr>
                        <a:t>Datos del censo de EE. UU.</a:t>
                      </a:r>
                    </a:p>
                  </a:txBody>
                  <a:tcPr>
                    <a:solidFill>
                      <a:schemeClr val="bg1">
                        <a:lumMod val="85000"/>
                      </a:schemeClr>
                    </a:solidFill>
                  </a:tcPr>
                </a:tc>
                <a:tc>
                  <a:txBody>
                    <a:bodyPr/>
                    <a:lstStyle/>
                    <a:p>
                      <a:pPr lvl="0" algn="ctr"/>
                      <a:r>
                        <a:rPr lang="es-US" sz="1600" b="0" i="0" strike="noStrike" cap="none" spc="0" baseline="0" dirty="0">
                          <a:solidFill>
                            <a:srgbClr val="000000"/>
                          </a:solidFill>
                          <a:effectLst/>
                          <a:latin typeface="Arial"/>
                          <a:ea typeface="Arial"/>
                          <a:cs typeface="Arial"/>
                        </a:rPr>
                        <a:t>Encuesta sobre la comunidad estadounidense </a:t>
                      </a:r>
                    </a:p>
                  </a:txBody>
                  <a:tcPr>
                    <a:solidFill>
                      <a:schemeClr val="bg1">
                        <a:lumMod val="85000"/>
                      </a:schemeClr>
                    </a:solidFill>
                  </a:tcPr>
                </a:tc>
                <a:extLst>
                  <a:ext uri="{0D108BD9-81ED-4DB2-BD59-A6C34878D82A}">
                    <a16:rowId xmlns:a16="http://schemas.microsoft.com/office/drawing/2014/main" val="2718964347"/>
                  </a:ext>
                </a:extLst>
              </a:tr>
              <a:tr h="1023319">
                <a:tc>
                  <a:txBody>
                    <a:bodyPr/>
                    <a:lstStyle/>
                    <a:p>
                      <a:pPr algn="ctr"/>
                      <a:r>
                        <a:rPr lang="es-US" sz="1600" b="1" i="0" strike="noStrike" cap="none" spc="0" baseline="0" dirty="0">
                          <a:solidFill>
                            <a:srgbClr val="000000"/>
                          </a:solidFill>
                          <a:effectLst/>
                          <a:latin typeface="Arial"/>
                          <a:ea typeface="Arial"/>
                          <a:cs typeface="Arial"/>
                        </a:rPr>
                        <a:t>Mantenido/aprobado</a:t>
                      </a:r>
                    </a:p>
                  </a:txBody>
                  <a:tcPr>
                    <a:solidFill>
                      <a:schemeClr val="bg1">
                        <a:lumMod val="75000"/>
                      </a:schemeClr>
                    </a:solidFill>
                  </a:tcPr>
                </a:tc>
                <a:tc>
                  <a:txBody>
                    <a:bodyPr/>
                    <a:lstStyle/>
                    <a:p>
                      <a:pPr algn="ctr"/>
                      <a:r>
                        <a:rPr lang="es-US" sz="1600" b="0" i="0" strike="noStrike" cap="none" spc="0" baseline="0" dirty="0">
                          <a:solidFill>
                            <a:srgbClr val="000000"/>
                          </a:solidFill>
                          <a:effectLst/>
                          <a:latin typeface="Arial"/>
                          <a:ea typeface="Arial"/>
                          <a:cs typeface="Arial"/>
                        </a:rPr>
                        <a:t>Gobierno de los Estados Unidos: Centros para el Control y la Prevención de Enfermedades (Centers for Dissease Control and Prevention, CDC)</a:t>
                      </a:r>
                    </a:p>
                  </a:txBody>
                  <a:tcPr>
                    <a:solidFill>
                      <a:schemeClr val="bg1">
                        <a:lumMod val="85000"/>
                      </a:schemeClr>
                    </a:solidFill>
                  </a:tcPr>
                </a:tc>
                <a:tc>
                  <a:txBody>
                    <a:bodyPr/>
                    <a:lstStyle/>
                    <a:p>
                      <a:pPr algn="ctr"/>
                      <a:r>
                        <a:rPr lang="es-US" sz="1600" b="0" i="0" strike="noStrike" cap="none" spc="0" baseline="0" dirty="0">
                          <a:solidFill>
                            <a:srgbClr val="000000"/>
                          </a:solidFill>
                          <a:effectLst/>
                          <a:latin typeface="Arial"/>
                          <a:ea typeface="Arial"/>
                          <a:cs typeface="Arial"/>
                        </a:rPr>
                        <a:t>Académico: Universidad de Wisconsin-Madison</a:t>
                      </a:r>
                    </a:p>
                  </a:txBody>
                  <a:tcPr>
                    <a:solidFill>
                      <a:schemeClr val="bg1">
                        <a:lumMod val="85000"/>
                      </a:schemeClr>
                    </a:solidFill>
                  </a:tcPr>
                </a:tc>
                <a:extLst>
                  <a:ext uri="{0D108BD9-81ED-4DB2-BD59-A6C34878D82A}">
                    <a16:rowId xmlns:a16="http://schemas.microsoft.com/office/drawing/2014/main" val="725913172"/>
                  </a:ext>
                </a:extLst>
              </a:tr>
            </a:tbl>
          </a:graphicData>
        </a:graphic>
      </p:graphicFrame>
    </p:spTree>
    <p:extLst>
      <p:ext uri="{BB962C8B-B14F-4D97-AF65-F5344CB8AC3E}">
        <p14:creationId xmlns:p14="http://schemas.microsoft.com/office/powerpoint/2010/main" val="159356181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3B8BF-B9E8-4781-86ED-B7C2D0488F04}"/>
              </a:ext>
            </a:extLst>
          </p:cNvPr>
          <p:cNvSpPr>
            <a:spLocks noGrp="1"/>
          </p:cNvSpPr>
          <p:nvPr>
            <p:ph type="title"/>
          </p:nvPr>
        </p:nvSpPr>
        <p:spPr/>
        <p:txBody>
          <a:bodyPr/>
          <a:lstStyle/>
          <a:p>
            <a:r>
              <a:rPr lang="es-US" sz="5400" b="1" i="0" strike="noStrike" cap="none" spc="0" baseline="0" dirty="0">
                <a:solidFill>
                  <a:srgbClr val="005595"/>
                </a:solidFill>
                <a:effectLst/>
                <a:latin typeface="Arial"/>
                <a:ea typeface="Arial"/>
                <a:cs typeface="Arial"/>
              </a:rPr>
              <a:t>Repaso:</a:t>
            </a:r>
          </a:p>
        </p:txBody>
      </p:sp>
      <p:sp>
        <p:nvSpPr>
          <p:cNvPr id="3" name="Text Placeholder 2">
            <a:extLst>
              <a:ext uri="{FF2B5EF4-FFF2-40B4-BE49-F238E27FC236}">
                <a16:creationId xmlns:a16="http://schemas.microsoft.com/office/drawing/2014/main" id="{DD18A8AF-F3B3-4D63-9241-CD7B8FCF78D7}"/>
              </a:ext>
            </a:extLst>
          </p:cNvPr>
          <p:cNvSpPr>
            <a:spLocks noGrp="1"/>
          </p:cNvSpPr>
          <p:nvPr>
            <p:ph type="body" idx="1"/>
          </p:nvPr>
        </p:nvSpPr>
        <p:spPr/>
        <p:txBody>
          <a:bodyPr/>
          <a:lstStyle/>
          <a:p>
            <a:r>
              <a:rPr lang="es-US" sz="2000" b="0" i="0" strike="noStrike" cap="none" spc="0" baseline="0" dirty="0">
                <a:solidFill>
                  <a:srgbClr val="005595"/>
                </a:solidFill>
                <a:effectLst/>
                <a:latin typeface="Arial"/>
                <a:ea typeface="Arial"/>
                <a:cs typeface="Arial"/>
              </a:rPr>
              <a:t>análisis del Subcomité de enfoques de priorización del ORAAC</a:t>
            </a:r>
          </a:p>
        </p:txBody>
      </p:sp>
      <p:sp>
        <p:nvSpPr>
          <p:cNvPr id="4" name="Slide Number Placeholder 3">
            <a:extLst>
              <a:ext uri="{FF2B5EF4-FFF2-40B4-BE49-F238E27FC236}">
                <a16:creationId xmlns:a16="http://schemas.microsoft.com/office/drawing/2014/main" id="{CF6C943B-3AF1-415A-AF77-2E1B50C6534E}"/>
              </a:ext>
            </a:extLst>
          </p:cNvPr>
          <p:cNvSpPr>
            <a:spLocks noGrp="1"/>
          </p:cNvSpPr>
          <p:nvPr>
            <p:ph type="sldNum" sz="quarter" idx="11"/>
          </p:nvPr>
        </p:nvSpPr>
        <p:spPr/>
        <p:txBody>
          <a:bodyPr/>
          <a:lstStyle/>
          <a:p>
            <a:pPr>
              <a:defRPr/>
            </a:pPr>
            <a:fld id="{DB2CD222-6AD2-4E92-97F8-569B95AFE93E}" type="slidenum">
              <a:rPr lang="en-US" altLang="en-US" smtClean="0"/>
              <a:pPr>
                <a:defRPr/>
              </a:pPr>
              <a:t>2</a:t>
            </a:fld>
            <a:endParaRPr lang="en-US" altLang="en-US" dirty="0"/>
          </a:p>
        </p:txBody>
      </p:sp>
    </p:spTree>
    <p:extLst>
      <p:ext uri="{BB962C8B-B14F-4D97-AF65-F5344CB8AC3E}">
        <p14:creationId xmlns:p14="http://schemas.microsoft.com/office/powerpoint/2010/main" val="205059641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5C5C0-4698-4A89-A2CA-218BEFDD18B1}"/>
              </a:ext>
            </a:extLst>
          </p:cNvPr>
          <p:cNvSpPr>
            <a:spLocks noGrp="1"/>
          </p:cNvSpPr>
          <p:nvPr>
            <p:ph type="title"/>
          </p:nvPr>
        </p:nvSpPr>
        <p:spPr/>
        <p:txBody>
          <a:bodyPr/>
          <a:lstStyle/>
          <a:p>
            <a:r>
              <a:rPr lang="es-US" sz="5400" b="1" i="0" strike="noStrike" cap="none" spc="0" baseline="0" dirty="0">
                <a:solidFill>
                  <a:srgbClr val="005595"/>
                </a:solidFill>
                <a:effectLst/>
                <a:latin typeface="Arial"/>
                <a:ea typeface="Arial"/>
                <a:cs typeface="Arial"/>
              </a:rPr>
              <a:t>Criterio: </a:t>
            </a:r>
            <a:br>
              <a:rPr sz="5400" dirty="0"/>
            </a:br>
            <a:r>
              <a:rPr lang="es-US" sz="5400" b="1" i="0" strike="noStrike" cap="none" spc="0" baseline="0" dirty="0">
                <a:solidFill>
                  <a:srgbClr val="005595"/>
                </a:solidFill>
                <a:effectLst/>
                <a:latin typeface="Arial"/>
                <a:ea typeface="Arial"/>
                <a:cs typeface="Arial"/>
              </a:rPr>
              <a:t>oportunidades equitativas</a:t>
            </a:r>
          </a:p>
        </p:txBody>
      </p:sp>
      <p:sp>
        <p:nvSpPr>
          <p:cNvPr id="4" name="Slide Number Placeholder 3">
            <a:extLst>
              <a:ext uri="{FF2B5EF4-FFF2-40B4-BE49-F238E27FC236}">
                <a16:creationId xmlns:a16="http://schemas.microsoft.com/office/drawing/2014/main" id="{00B70490-D9D3-4B21-A40A-CA1D18CE9E55}"/>
              </a:ext>
            </a:extLst>
          </p:cNvPr>
          <p:cNvSpPr>
            <a:spLocks noGrp="1"/>
          </p:cNvSpPr>
          <p:nvPr>
            <p:ph type="sldNum" sz="quarter" idx="11"/>
          </p:nvPr>
        </p:nvSpPr>
        <p:spPr/>
        <p:txBody>
          <a:bodyPr/>
          <a:lstStyle/>
          <a:p>
            <a:pPr>
              <a:defRPr/>
            </a:pPr>
            <a:fld id="{DB2CD222-6AD2-4E92-97F8-569B95AFE93E}" type="slidenum">
              <a:rPr lang="en-US" altLang="en-US" smtClean="0"/>
              <a:pPr>
                <a:defRPr/>
              </a:pPr>
              <a:t>20</a:t>
            </a:fld>
            <a:endParaRPr lang="en-US" altLang="en-US" dirty="0"/>
          </a:p>
        </p:txBody>
      </p:sp>
    </p:spTree>
    <p:extLst>
      <p:ext uri="{BB962C8B-B14F-4D97-AF65-F5344CB8AC3E}">
        <p14:creationId xmlns:p14="http://schemas.microsoft.com/office/powerpoint/2010/main" val="223842306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3DD39-D43B-4DCD-B115-87A14018AF2D}"/>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Criterio: oportunidades equitativas (1 de 3)</a:t>
            </a:r>
          </a:p>
        </p:txBody>
      </p:sp>
      <p:sp>
        <p:nvSpPr>
          <p:cNvPr id="4" name="Content Placeholder 3">
            <a:extLst>
              <a:ext uri="{FF2B5EF4-FFF2-40B4-BE49-F238E27FC236}">
                <a16:creationId xmlns:a16="http://schemas.microsoft.com/office/drawing/2014/main" id="{C3174576-8329-427F-BF5D-F83A169C7605}"/>
              </a:ext>
            </a:extLst>
          </p:cNvPr>
          <p:cNvSpPr>
            <a:spLocks noGrp="1"/>
          </p:cNvSpPr>
          <p:nvPr>
            <p:ph idx="1"/>
          </p:nvPr>
        </p:nvSpPr>
        <p:spPr>
          <a:xfrm>
            <a:off x="609600" y="1371600"/>
            <a:ext cx="10972800" cy="4114800"/>
          </a:xfrm>
        </p:spPr>
        <p:txBody>
          <a:bodyPr/>
          <a:lstStyle/>
          <a:p>
            <a:r>
              <a:rPr lang="es-US" sz="2000" b="0" i="0" strike="noStrike" cap="none" spc="0" baseline="0" dirty="0">
                <a:solidFill>
                  <a:srgbClr val="005595"/>
                </a:solidFill>
                <a:effectLst/>
                <a:latin typeface="Calibri"/>
                <a:ea typeface="Calibri"/>
                <a:cs typeface="Calibri"/>
              </a:rPr>
              <a:t>En este enfoque, se utiliza un índice de desventaja para evaluar la desventaja en función de la residencia geográfica del paciente</a:t>
            </a:r>
          </a:p>
          <a:p>
            <a:endParaRPr lang="en-US" sz="600" dirty="0">
              <a:latin typeface="Calibri" panose="020F0502020204030204" pitchFamily="34" charset="0"/>
              <a:ea typeface="Calibri" panose="020F0502020204030204" pitchFamily="34" charset="0"/>
              <a:cs typeface="Calibri" panose="020F0502020204030204" pitchFamily="34" charset="0"/>
            </a:endParaRPr>
          </a:p>
          <a:p>
            <a:r>
              <a:rPr lang="es-US" sz="2000" b="0" i="0" strike="noStrike" cap="none" spc="0" baseline="0" dirty="0">
                <a:solidFill>
                  <a:srgbClr val="005595"/>
                </a:solidFill>
                <a:effectLst/>
                <a:latin typeface="Calibri"/>
                <a:ea typeface="Calibri"/>
                <a:cs typeface="Calibri"/>
              </a:rPr>
              <a:t>Luego, este criterio utiliza un proceso de aleatorización ponderado para determinar la prioridad de un paciente para recibir un recurso escaso necesario.</a:t>
            </a:r>
          </a:p>
          <a:p>
            <a:endParaRPr lang="en-US" sz="600" dirty="0">
              <a:latin typeface="Calibri" panose="020F0502020204030204" pitchFamily="34" charset="0"/>
              <a:ea typeface="Calibri" panose="020F0502020204030204" pitchFamily="34" charset="0"/>
              <a:cs typeface="Calibri" panose="020F0502020204030204" pitchFamily="34" charset="0"/>
            </a:endParaRPr>
          </a:p>
          <a:p>
            <a:r>
              <a:rPr lang="es-US" sz="2000" b="0" i="0" strike="noStrike" cap="none" spc="0" baseline="0" dirty="0">
                <a:solidFill>
                  <a:srgbClr val="005595"/>
                </a:solidFill>
                <a:effectLst/>
                <a:latin typeface="Calibri"/>
                <a:ea typeface="Calibri"/>
                <a:cs typeface="Calibri"/>
              </a:rPr>
              <a:t>En lugar de simplemente seleccionar de manera aleatoria a los pacientes elegibles para que reciban un recurso escaso, lo que no reflejaría que algunos grupos se ven más afectados que otros, el enfoque de </a:t>
            </a:r>
            <a:r>
              <a:rPr lang="es-US" sz="2000" b="1" i="1" strike="noStrike" cap="none" spc="0" baseline="0" dirty="0">
                <a:solidFill>
                  <a:srgbClr val="005595"/>
                </a:solidFill>
                <a:effectLst/>
                <a:latin typeface="Calibri"/>
                <a:ea typeface="Calibri"/>
                <a:cs typeface="Calibri"/>
              </a:rPr>
              <a:t>oportunidades equitativas </a:t>
            </a:r>
            <a:r>
              <a:rPr lang="es-US" sz="2000" b="0" i="0" strike="noStrike" cap="none" spc="0" baseline="0" dirty="0">
                <a:solidFill>
                  <a:srgbClr val="005595"/>
                </a:solidFill>
                <a:effectLst/>
                <a:latin typeface="Calibri"/>
                <a:ea typeface="Calibri"/>
                <a:cs typeface="Calibri"/>
              </a:rPr>
              <a:t>proporciona una "ponderación" adicional de las posibilidades, de modo que los grupos más desfavorecidos tienen mayores posibilidades en proporción a la medida en que se han visto más afectados (por ejemplo, en cuanto a muertes). </a:t>
            </a:r>
          </a:p>
        </p:txBody>
      </p:sp>
      <p:sp>
        <p:nvSpPr>
          <p:cNvPr id="3" name="Slide Number Placeholder 2">
            <a:extLst>
              <a:ext uri="{FF2B5EF4-FFF2-40B4-BE49-F238E27FC236}">
                <a16:creationId xmlns:a16="http://schemas.microsoft.com/office/drawing/2014/main" id="{6682E77C-478D-4050-B12E-71F2C1B96420}"/>
              </a:ext>
            </a:extLst>
          </p:cNvPr>
          <p:cNvSpPr>
            <a:spLocks noGrp="1"/>
          </p:cNvSpPr>
          <p:nvPr>
            <p:ph type="sldNum" sz="quarter" idx="11"/>
          </p:nvPr>
        </p:nvSpPr>
        <p:spPr/>
        <p:txBody>
          <a:bodyPr/>
          <a:lstStyle/>
          <a:p>
            <a:pPr>
              <a:defRPr/>
            </a:pPr>
            <a:fld id="{678D0E47-2870-4D7F-9E5B-E656D1108487}" type="slidenum">
              <a:rPr lang="en-US" altLang="en-US" smtClean="0"/>
              <a:pPr>
                <a:defRPr/>
              </a:pPr>
              <a:t>21</a:t>
            </a:fld>
            <a:endParaRPr lang="en-US" altLang="en-US" dirty="0"/>
          </a:p>
        </p:txBody>
      </p:sp>
    </p:spTree>
    <p:extLst>
      <p:ext uri="{BB962C8B-B14F-4D97-AF65-F5344CB8AC3E}">
        <p14:creationId xmlns:p14="http://schemas.microsoft.com/office/powerpoint/2010/main" val="135974004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3DD39-D43B-4DCD-B115-87A14018AF2D}"/>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Criterio: oportunidades equitativas (2 de 3)</a:t>
            </a:r>
          </a:p>
        </p:txBody>
      </p:sp>
      <p:sp>
        <p:nvSpPr>
          <p:cNvPr id="4" name="Content Placeholder 3">
            <a:extLst>
              <a:ext uri="{FF2B5EF4-FFF2-40B4-BE49-F238E27FC236}">
                <a16:creationId xmlns:a16="http://schemas.microsoft.com/office/drawing/2014/main" id="{C3174576-8329-427F-BF5D-F83A169C7605}"/>
              </a:ext>
            </a:extLst>
          </p:cNvPr>
          <p:cNvSpPr>
            <a:spLocks noGrp="1"/>
          </p:cNvSpPr>
          <p:nvPr>
            <p:ph idx="1"/>
          </p:nvPr>
        </p:nvSpPr>
        <p:spPr>
          <a:xfrm>
            <a:off x="609600" y="1371600"/>
            <a:ext cx="10972800" cy="4114800"/>
          </a:xfrm>
        </p:spPr>
        <p:txBody>
          <a:bodyPr/>
          <a:lstStyle/>
          <a:p>
            <a:r>
              <a:rPr lang="es-US" sz="2800" b="0" i="0" strike="noStrike" cap="none" spc="0" baseline="0" dirty="0">
                <a:solidFill>
                  <a:srgbClr val="005595"/>
                </a:solidFill>
                <a:effectLst/>
                <a:latin typeface="Calibri"/>
                <a:ea typeface="Calibri"/>
                <a:cs typeface="Calibri"/>
              </a:rPr>
              <a:t>Enfoque:</a:t>
            </a:r>
          </a:p>
          <a:p>
            <a:pPr lvl="1"/>
            <a:r>
              <a:rPr lang="es-US" sz="2400" b="0" i="0" strike="noStrike" cap="none" spc="0" baseline="0" dirty="0">
                <a:solidFill>
                  <a:srgbClr val="005595"/>
                </a:solidFill>
                <a:effectLst/>
                <a:latin typeface="Calibri"/>
                <a:ea typeface="Calibri"/>
                <a:cs typeface="Calibri"/>
              </a:rPr>
              <a:t>Cuando se usa un índice de desventaja elegido (p. ej., el Índice de Vulnerabilidad Social [SVI] o Índice de Privación de Zona [ADI]), la dirección de la casa del paciente se usa para asignar una "puntuación de desventaja" 	</a:t>
            </a:r>
          </a:p>
          <a:p>
            <a:pPr lvl="1"/>
            <a:r>
              <a:rPr lang="es-US" sz="2400" b="0" i="0" strike="noStrike" cap="none" spc="0" baseline="0" dirty="0">
                <a:solidFill>
                  <a:srgbClr val="005595"/>
                </a:solidFill>
                <a:effectLst/>
                <a:latin typeface="Calibri"/>
                <a:ea typeface="Calibri"/>
                <a:cs typeface="Calibri"/>
              </a:rPr>
              <a:t>Se asigna prioridad adicional (más allá de la igualdad de oportunidades) para cada paciente si se ha ponderado su puntuación de desventaja </a:t>
            </a:r>
          </a:p>
          <a:p>
            <a:pPr lvl="2"/>
            <a:r>
              <a:rPr lang="es-US" sz="2000" b="0" i="0" strike="noStrike" cap="none" spc="0" baseline="0" dirty="0">
                <a:solidFill>
                  <a:srgbClr val="005595"/>
                </a:solidFill>
                <a:effectLst/>
                <a:latin typeface="Calibri"/>
                <a:ea typeface="Calibri"/>
                <a:cs typeface="Calibri"/>
              </a:rPr>
              <a:t>Por ejemplo, mayores posibilidades (ponderación) añadidas para cualquier paciente con la mayor desventaja, como una puntuación de 8, 9 o 10 según el ADI (escala 1-10)</a:t>
            </a:r>
          </a:p>
          <a:p>
            <a:pPr lvl="1"/>
            <a:r>
              <a:rPr lang="es-US" sz="2400" b="0" i="0" strike="noStrike" cap="none" spc="0" baseline="0" dirty="0">
                <a:solidFill>
                  <a:srgbClr val="005595"/>
                </a:solidFill>
                <a:effectLst/>
                <a:latin typeface="Calibri"/>
                <a:ea typeface="Calibri"/>
                <a:cs typeface="Calibri"/>
              </a:rPr>
              <a:t>Un proceso de aleatorización con la aplicación de una "ponderación de oportunidades equitativas" proporcional al impacto del desastre determina la priorización del paciente para el recurso</a:t>
            </a:r>
            <a:endParaRPr lang="en-US" sz="2400" dirty="0"/>
          </a:p>
        </p:txBody>
      </p:sp>
      <p:sp>
        <p:nvSpPr>
          <p:cNvPr id="3" name="Slide Number Placeholder 2">
            <a:extLst>
              <a:ext uri="{FF2B5EF4-FFF2-40B4-BE49-F238E27FC236}">
                <a16:creationId xmlns:a16="http://schemas.microsoft.com/office/drawing/2014/main" id="{80C2AF47-7EC0-40F8-96AA-ECD58E9BFAE4}"/>
              </a:ext>
            </a:extLst>
          </p:cNvPr>
          <p:cNvSpPr>
            <a:spLocks noGrp="1"/>
          </p:cNvSpPr>
          <p:nvPr>
            <p:ph type="sldNum" sz="quarter" idx="11"/>
          </p:nvPr>
        </p:nvSpPr>
        <p:spPr/>
        <p:txBody>
          <a:bodyPr/>
          <a:lstStyle/>
          <a:p>
            <a:pPr>
              <a:defRPr/>
            </a:pPr>
            <a:fld id="{678D0E47-2870-4D7F-9E5B-E656D1108487}" type="slidenum">
              <a:rPr lang="en-US" altLang="en-US" smtClean="0"/>
              <a:pPr>
                <a:defRPr/>
              </a:pPr>
              <a:t>22</a:t>
            </a:fld>
            <a:endParaRPr lang="en-US" altLang="en-US" dirty="0"/>
          </a:p>
        </p:txBody>
      </p:sp>
    </p:spTree>
    <p:extLst>
      <p:ext uri="{BB962C8B-B14F-4D97-AF65-F5344CB8AC3E}">
        <p14:creationId xmlns:p14="http://schemas.microsoft.com/office/powerpoint/2010/main" val="194470180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9FE52-908F-427F-B8AB-D8CAD2BCA77F}"/>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Criterio: oportunidades equitativas (3 de 3)</a:t>
            </a:r>
          </a:p>
        </p:txBody>
      </p:sp>
      <p:sp>
        <p:nvSpPr>
          <p:cNvPr id="3" name="Content Placeholder 2">
            <a:extLst>
              <a:ext uri="{FF2B5EF4-FFF2-40B4-BE49-F238E27FC236}">
                <a16:creationId xmlns:a16="http://schemas.microsoft.com/office/drawing/2014/main" id="{ACBF0E76-5AC9-4722-939F-0355F317CFD8}"/>
              </a:ext>
            </a:extLst>
          </p:cNvPr>
          <p:cNvSpPr>
            <a:spLocks noGrp="1"/>
          </p:cNvSpPr>
          <p:nvPr>
            <p:ph idx="1"/>
          </p:nvPr>
        </p:nvSpPr>
        <p:spPr/>
        <p:txBody>
          <a:bodyPr/>
          <a:lstStyle/>
          <a:p>
            <a:pPr marL="0" indent="0">
              <a:buNone/>
            </a:pPr>
            <a:r>
              <a:rPr lang="es-US" sz="2400" b="0" i="0" strike="noStrike" cap="none" spc="0" baseline="0" dirty="0">
                <a:solidFill>
                  <a:srgbClr val="005595"/>
                </a:solidFill>
                <a:effectLst/>
                <a:latin typeface="Arial"/>
                <a:ea typeface="Arial"/>
                <a:cs typeface="Arial"/>
              </a:rPr>
              <a:t>Según el aporte del Subcomité de enfoques de priorización del ORAAC, el índice de desventaja (por ejemplo, ADI, SVI) debe incorporar lo siguiente:</a:t>
            </a:r>
          </a:p>
          <a:p>
            <a:pPr lvl="1"/>
            <a:r>
              <a:rPr lang="es-US" sz="2000" b="0" i="0" strike="noStrike" cap="none" spc="0" baseline="0" dirty="0">
                <a:solidFill>
                  <a:srgbClr val="005595"/>
                </a:solidFill>
                <a:effectLst/>
                <a:latin typeface="Arial"/>
                <a:ea typeface="Arial"/>
                <a:cs typeface="Arial"/>
              </a:rPr>
              <a:t>Medidas adicionales actualizadas, cuando estén disponibles, que registren quién se ve más afectado por la emergencia del momento (por ejemplo, casos, hospitalizaciones, muertes)</a:t>
            </a:r>
          </a:p>
          <a:p>
            <a:pPr lvl="1"/>
            <a:endParaRPr lang="en-US" sz="700" dirty="0"/>
          </a:p>
          <a:p>
            <a:pPr marL="0" indent="0">
              <a:buNone/>
            </a:pPr>
            <a:r>
              <a:rPr lang="es-US" sz="2400" b="0" i="0" strike="noStrike" cap="none" spc="0" baseline="0" dirty="0">
                <a:solidFill>
                  <a:srgbClr val="005595"/>
                </a:solidFill>
                <a:effectLst/>
                <a:latin typeface="Arial"/>
                <a:ea typeface="Arial"/>
                <a:cs typeface="Arial"/>
              </a:rPr>
              <a:t>También considere agregar:</a:t>
            </a:r>
          </a:p>
          <a:p>
            <a:pPr lvl="1"/>
            <a:r>
              <a:rPr lang="es-US" sz="2000" b="0" i="0" strike="noStrike" cap="none" spc="0" baseline="0" dirty="0">
                <a:solidFill>
                  <a:srgbClr val="005595"/>
                </a:solidFill>
                <a:effectLst/>
                <a:latin typeface="Arial"/>
                <a:ea typeface="Arial"/>
                <a:cs typeface="Arial"/>
              </a:rPr>
              <a:t>Medidas basadas en el lugar que utilizan datos ocupacionales para captar a los trabajadores esenciales</a:t>
            </a:r>
          </a:p>
          <a:p>
            <a:pPr lvl="1"/>
            <a:r>
              <a:rPr lang="es-US" sz="2000" b="0" i="0" strike="noStrike" cap="none" spc="0" baseline="0" dirty="0">
                <a:solidFill>
                  <a:srgbClr val="005595"/>
                </a:solidFill>
                <a:effectLst/>
                <a:latin typeface="Arial"/>
                <a:ea typeface="Arial"/>
                <a:cs typeface="Arial"/>
              </a:rPr>
              <a:t>Datos adicionales para distinguir entre diferentes niveles geográficos de desventaja, como distritos escolares y áreas de servicios médicos</a:t>
            </a:r>
          </a:p>
          <a:p>
            <a:pPr lvl="1"/>
            <a:endParaRPr lang="en-US" sz="2400" dirty="0"/>
          </a:p>
        </p:txBody>
      </p:sp>
      <p:sp>
        <p:nvSpPr>
          <p:cNvPr id="4" name="Slide Number Placeholder 3">
            <a:extLst>
              <a:ext uri="{FF2B5EF4-FFF2-40B4-BE49-F238E27FC236}">
                <a16:creationId xmlns:a16="http://schemas.microsoft.com/office/drawing/2014/main" id="{C24BCEE6-4B8B-452D-BD9D-F5F0E07FEFC7}"/>
              </a:ext>
            </a:extLst>
          </p:cNvPr>
          <p:cNvSpPr>
            <a:spLocks noGrp="1"/>
          </p:cNvSpPr>
          <p:nvPr>
            <p:ph type="sldNum" sz="quarter" idx="11"/>
          </p:nvPr>
        </p:nvSpPr>
        <p:spPr/>
        <p:txBody>
          <a:bodyPr/>
          <a:lstStyle/>
          <a:p>
            <a:pPr>
              <a:defRPr/>
            </a:pPr>
            <a:fld id="{678D0E47-2870-4D7F-9E5B-E656D1108487}" type="slidenum">
              <a:rPr lang="en-US" altLang="en-US" smtClean="0"/>
              <a:pPr>
                <a:defRPr/>
              </a:pPr>
              <a:t>23</a:t>
            </a:fld>
            <a:endParaRPr lang="en-US" altLang="en-US" dirty="0"/>
          </a:p>
        </p:txBody>
      </p:sp>
    </p:spTree>
    <p:extLst>
      <p:ext uri="{BB962C8B-B14F-4D97-AF65-F5344CB8AC3E}">
        <p14:creationId xmlns:p14="http://schemas.microsoft.com/office/powerpoint/2010/main" val="71612980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3DD39-D43B-4DCD-B115-87A14018AF2D}"/>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Oportunidades equitativas: justificación</a:t>
            </a:r>
          </a:p>
        </p:txBody>
      </p:sp>
      <p:sp>
        <p:nvSpPr>
          <p:cNvPr id="4" name="Content Placeholder 3">
            <a:extLst>
              <a:ext uri="{FF2B5EF4-FFF2-40B4-BE49-F238E27FC236}">
                <a16:creationId xmlns:a16="http://schemas.microsoft.com/office/drawing/2014/main" id="{C3174576-8329-427F-BF5D-F83A169C7605}"/>
              </a:ext>
            </a:extLst>
          </p:cNvPr>
          <p:cNvSpPr>
            <a:spLocks noGrp="1"/>
          </p:cNvSpPr>
          <p:nvPr>
            <p:ph idx="1"/>
          </p:nvPr>
        </p:nvSpPr>
        <p:spPr>
          <a:xfrm>
            <a:off x="457200" y="1219200"/>
            <a:ext cx="10972800" cy="4114800"/>
          </a:xfrm>
        </p:spPr>
        <p:txBody>
          <a:bodyPr/>
          <a:lstStyle/>
          <a:p>
            <a:r>
              <a:rPr lang="es-US" sz="2400" b="0" i="0" strike="noStrike" cap="none" spc="0" baseline="0" dirty="0">
                <a:solidFill>
                  <a:srgbClr val="005595"/>
                </a:solidFill>
                <a:effectLst/>
                <a:latin typeface="Calibri"/>
                <a:ea typeface="Calibri"/>
                <a:cs typeface="Calibri"/>
              </a:rPr>
              <a:t>Fuerte asociación entre los índices de desventaja y el impacto de la crisis</a:t>
            </a:r>
          </a:p>
          <a:p>
            <a:r>
              <a:rPr lang="es-US" sz="2400" b="0" i="0" strike="noStrike" cap="none" spc="0" baseline="0" dirty="0">
                <a:solidFill>
                  <a:srgbClr val="005595"/>
                </a:solidFill>
                <a:effectLst/>
                <a:latin typeface="Calibri"/>
                <a:ea typeface="Calibri"/>
                <a:cs typeface="Calibri"/>
              </a:rPr>
              <a:t>Reconoce que no todos tienen las mismas posibilidades de recursos o capacidad de supervivencia al principio</a:t>
            </a:r>
          </a:p>
          <a:p>
            <a:r>
              <a:rPr lang="es-US" sz="2400" b="0" i="0" strike="noStrike" cap="none" spc="0" baseline="0" dirty="0">
                <a:solidFill>
                  <a:srgbClr val="005595"/>
                </a:solidFill>
                <a:effectLst/>
                <a:latin typeface="Calibri"/>
                <a:ea typeface="Calibri"/>
                <a:cs typeface="Calibri"/>
              </a:rPr>
              <a:t>Elimina la dependencia de herramientas de estimación de supervivencia inexactas e inequitativas (por ejemplo, la SOFA/mSOFA)</a:t>
            </a:r>
          </a:p>
          <a:p>
            <a:r>
              <a:rPr lang="es-US" sz="2400" b="0" i="0" strike="noStrike" cap="none" spc="0" baseline="0" dirty="0">
                <a:solidFill>
                  <a:srgbClr val="005595"/>
                </a:solidFill>
                <a:effectLst/>
                <a:latin typeface="Calibri"/>
                <a:ea typeface="Calibri"/>
                <a:cs typeface="Calibri"/>
              </a:rPr>
              <a:t>Puede evitar aumentar las desigualdades existentes para los grupos legalmente protegidos </a:t>
            </a:r>
          </a:p>
          <a:p>
            <a:r>
              <a:rPr lang="es-US" sz="2400" b="0" i="0" strike="noStrike" cap="none" spc="0" baseline="0" dirty="0">
                <a:solidFill>
                  <a:srgbClr val="005595"/>
                </a:solidFill>
                <a:effectLst/>
                <a:latin typeface="Calibri"/>
                <a:ea typeface="Calibri"/>
                <a:cs typeface="Calibri"/>
              </a:rPr>
              <a:t>Los estudios sugieren que tiene un impacto negativo mínimo en las inequidades en comparación con los enfoques de SOFA únicamente y los enfoques de los más jóvenes primero o de criterios múltiples  </a:t>
            </a:r>
          </a:p>
          <a:p>
            <a:r>
              <a:rPr lang="es-US" sz="2400" b="0" i="0" strike="noStrike" cap="none" spc="0" baseline="0" dirty="0">
                <a:solidFill>
                  <a:srgbClr val="005595"/>
                </a:solidFill>
                <a:effectLst/>
                <a:latin typeface="Calibri"/>
                <a:ea typeface="Calibri"/>
                <a:cs typeface="Calibri"/>
              </a:rPr>
              <a:t>Posibilidad de actualizar los índices de desventaja</a:t>
            </a:r>
          </a:p>
          <a:p>
            <a:pPr lvl="1"/>
            <a:r>
              <a:rPr lang="es-US" sz="2000" b="0" i="0" strike="noStrike" cap="none" spc="0" baseline="0" dirty="0">
                <a:solidFill>
                  <a:srgbClr val="005595"/>
                </a:solidFill>
                <a:effectLst/>
                <a:latin typeface="Calibri"/>
                <a:ea typeface="Calibri"/>
                <a:cs typeface="Calibri"/>
              </a:rPr>
              <a:t>en función de impactos conocidos y en evolución durante una emergencia</a:t>
            </a:r>
          </a:p>
          <a:p>
            <a:pPr lvl="1"/>
            <a:r>
              <a:rPr lang="es-US" sz="2000" b="0" i="0" strike="noStrike" cap="none" spc="0" baseline="0" dirty="0">
                <a:solidFill>
                  <a:srgbClr val="005595"/>
                </a:solidFill>
                <a:effectLst/>
                <a:latin typeface="Calibri"/>
                <a:ea typeface="Calibri"/>
                <a:cs typeface="Calibri"/>
              </a:rPr>
              <a:t>con datos adicionales para mejorar la correlación con el impacto de la desventaja</a:t>
            </a:r>
          </a:p>
          <a:p>
            <a:endParaRPr lang="en-US" sz="2400" dirty="0"/>
          </a:p>
        </p:txBody>
      </p:sp>
      <p:sp>
        <p:nvSpPr>
          <p:cNvPr id="3" name="Slide Number Placeholder 2">
            <a:extLst>
              <a:ext uri="{FF2B5EF4-FFF2-40B4-BE49-F238E27FC236}">
                <a16:creationId xmlns:a16="http://schemas.microsoft.com/office/drawing/2014/main" id="{3C7C5D58-F042-4329-AACC-21D91B4CF7C2}"/>
              </a:ext>
            </a:extLst>
          </p:cNvPr>
          <p:cNvSpPr>
            <a:spLocks noGrp="1"/>
          </p:cNvSpPr>
          <p:nvPr>
            <p:ph type="sldNum" sz="quarter" idx="11"/>
          </p:nvPr>
        </p:nvSpPr>
        <p:spPr/>
        <p:txBody>
          <a:bodyPr/>
          <a:lstStyle/>
          <a:p>
            <a:pPr>
              <a:defRPr/>
            </a:pPr>
            <a:fld id="{678D0E47-2870-4D7F-9E5B-E656D1108487}" type="slidenum">
              <a:rPr lang="en-US" altLang="en-US" smtClean="0"/>
              <a:pPr>
                <a:defRPr/>
              </a:pPr>
              <a:t>24</a:t>
            </a:fld>
            <a:endParaRPr lang="en-US" altLang="en-US" dirty="0"/>
          </a:p>
        </p:txBody>
      </p:sp>
    </p:spTree>
    <p:extLst>
      <p:ext uri="{BB962C8B-B14F-4D97-AF65-F5344CB8AC3E}">
        <p14:creationId xmlns:p14="http://schemas.microsoft.com/office/powerpoint/2010/main" val="54810274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7942A-9272-40EA-B00A-3025147EAEA5}"/>
              </a:ext>
            </a:extLst>
          </p:cNvPr>
          <p:cNvSpPr>
            <a:spLocks noGrp="1"/>
          </p:cNvSpPr>
          <p:nvPr>
            <p:ph type="title"/>
          </p:nvPr>
        </p:nvSpPr>
        <p:spPr>
          <a:xfrm>
            <a:off x="609600" y="274638"/>
            <a:ext cx="8229600" cy="1143000"/>
          </a:xfrm>
          <a:solidFill>
            <a:srgbClr val="005595"/>
          </a:solidFill>
          <a:ln>
            <a:solidFill>
              <a:srgbClr val="005595"/>
            </a:solidFill>
          </a:ln>
        </p:spPr>
        <p:txBody>
          <a:bodyPr/>
          <a:lstStyle/>
          <a:p>
            <a:pPr algn="ctr"/>
            <a:r>
              <a:rPr lang="es-US" sz="3600" b="1" i="0" strike="noStrike" cap="none" spc="0" baseline="0" dirty="0">
                <a:solidFill>
                  <a:srgbClr val="FFFFFF"/>
                </a:solidFill>
                <a:effectLst/>
                <a:latin typeface="Arial"/>
                <a:ea typeface="Arial"/>
                <a:cs typeface="Arial"/>
              </a:rPr>
              <a:t>  Ejemplo: datos del CCVI de </a:t>
            </a:r>
            <a:r>
              <a:rPr lang="es-US" sz="3600" b="1" i="0" strike="noStrike" cap="none" spc="0" baseline="0" dirty="0" err="1">
                <a:solidFill>
                  <a:srgbClr val="FFFFFF"/>
                </a:solidFill>
                <a:effectLst/>
                <a:latin typeface="Arial"/>
                <a:ea typeface="Arial"/>
                <a:cs typeface="Arial"/>
              </a:rPr>
              <a:t>Oregon</a:t>
            </a:r>
            <a:endParaRPr lang="es-US" sz="3600" b="1" i="0" strike="noStrike" cap="none" spc="0" baseline="0" dirty="0">
              <a:solidFill>
                <a:srgbClr val="FFFFFF"/>
              </a:solidFill>
              <a:effectLst/>
              <a:latin typeface="Arial"/>
              <a:ea typeface="Arial"/>
              <a:cs typeface="Arial"/>
            </a:endParaRPr>
          </a:p>
        </p:txBody>
      </p:sp>
      <p:sp>
        <p:nvSpPr>
          <p:cNvPr id="3" name="Content Placeholder 2">
            <a:extLst>
              <a:ext uri="{FF2B5EF4-FFF2-40B4-BE49-F238E27FC236}">
                <a16:creationId xmlns:a16="http://schemas.microsoft.com/office/drawing/2014/main" id="{78B1685D-3722-4185-AB5A-B7C0F7D7273B}"/>
              </a:ext>
            </a:extLst>
          </p:cNvPr>
          <p:cNvSpPr>
            <a:spLocks noGrp="1"/>
          </p:cNvSpPr>
          <p:nvPr>
            <p:ph idx="1"/>
          </p:nvPr>
        </p:nvSpPr>
        <p:spPr>
          <a:xfrm>
            <a:off x="609600" y="1524000"/>
            <a:ext cx="10972800" cy="4114800"/>
          </a:xfrm>
        </p:spPr>
        <p:txBody>
          <a:bodyPr/>
          <a:lstStyle/>
          <a:p>
            <a:pPr marL="0" indent="0">
              <a:buNone/>
            </a:pPr>
            <a:r>
              <a:rPr lang="es-US" sz="2400" b="0" i="0" strike="noStrike" cap="none" spc="0" baseline="0" dirty="0">
                <a:solidFill>
                  <a:srgbClr val="005595"/>
                </a:solidFill>
                <a:effectLst/>
                <a:latin typeface="Calibri"/>
                <a:ea typeface="Calibri"/>
                <a:cs typeface="Calibri"/>
              </a:rPr>
              <a:t>El Índice de Vulnerabilidad Comunitaria al COVID-19 (COVID-19 Community Vulnerability Index, CCVI) de la Fundación Surgo se basa en el SVI y ha ampliado las medidas de vulnerabilidad comunitaria específicas a la propagación del COVID-19 (un total de 40 variables).</a:t>
            </a:r>
          </a:p>
          <a:p>
            <a:pPr marL="0" indent="0">
              <a:buNone/>
            </a:pPr>
            <a:endParaRPr lang="en-US" sz="300" dirty="0">
              <a:latin typeface="Calibri" panose="020F0502020204030204" pitchFamily="34" charset="0"/>
              <a:cs typeface="Calibri" panose="020F0502020204030204" pitchFamily="34" charset="0"/>
            </a:endParaRPr>
          </a:p>
          <a:p>
            <a:pPr marL="0" indent="0">
              <a:buNone/>
            </a:pPr>
            <a:r>
              <a:rPr lang="es-US" sz="2400" b="0" i="0" strike="noStrike" cap="none" spc="0" baseline="0" dirty="0">
                <a:solidFill>
                  <a:srgbClr val="005595"/>
                </a:solidFill>
                <a:effectLst/>
                <a:latin typeface="Calibri"/>
                <a:ea typeface="Calibri"/>
                <a:cs typeface="Calibri"/>
              </a:rPr>
              <a:t>El equipo de Diseño y Evaluación del Programa estudió qué tan bien el CCVI predijo los casos de COVID-19 en </a:t>
            </a:r>
            <a:r>
              <a:rPr lang="es-US" sz="2400" b="0" i="0" strike="noStrike" cap="none" spc="0" baseline="0" dirty="0" err="1">
                <a:solidFill>
                  <a:srgbClr val="005595"/>
                </a:solidFill>
                <a:effectLst/>
                <a:latin typeface="Calibri"/>
                <a:ea typeface="Calibri"/>
                <a:cs typeface="Calibri"/>
              </a:rPr>
              <a:t>Oregon</a:t>
            </a:r>
            <a:r>
              <a:rPr lang="es-US" sz="2400" b="0" i="0" strike="noStrike" cap="none" spc="0" baseline="0" dirty="0">
                <a:solidFill>
                  <a:srgbClr val="005595"/>
                </a:solidFill>
                <a:effectLst/>
                <a:latin typeface="Calibri"/>
                <a:ea typeface="Calibri"/>
                <a:cs typeface="Calibri"/>
              </a:rPr>
              <a:t> desde febrero de 2020 hasta julio de 2021.</a:t>
            </a:r>
          </a:p>
          <a:p>
            <a:pPr lvl="1"/>
            <a:r>
              <a:rPr lang="es-US" sz="2000" b="0" i="0" strike="noStrike" cap="none" spc="0" baseline="0" dirty="0">
                <a:solidFill>
                  <a:srgbClr val="005595"/>
                </a:solidFill>
                <a:effectLst/>
                <a:latin typeface="Calibri"/>
                <a:ea typeface="Calibri"/>
                <a:cs typeface="Calibri"/>
              </a:rPr>
              <a:t>Un total de 824 de los sectores censales de </a:t>
            </a:r>
            <a:r>
              <a:rPr lang="es-US" sz="2000" b="0" i="0" strike="noStrike" cap="none" spc="0" baseline="0" dirty="0" err="1">
                <a:solidFill>
                  <a:srgbClr val="005595"/>
                </a:solidFill>
                <a:effectLst/>
                <a:latin typeface="Calibri"/>
                <a:ea typeface="Calibri"/>
                <a:cs typeface="Calibri"/>
              </a:rPr>
              <a:t>Oregon</a:t>
            </a:r>
            <a:r>
              <a:rPr lang="es-US" sz="2000" b="0" i="0" strike="noStrike" cap="none" spc="0" baseline="0" dirty="0">
                <a:solidFill>
                  <a:srgbClr val="005595"/>
                </a:solidFill>
                <a:effectLst/>
                <a:latin typeface="Calibri"/>
                <a:ea typeface="Calibri"/>
                <a:cs typeface="Calibri"/>
              </a:rPr>
              <a:t> (de 834) tenían datos del CCVI y fueron estudiados</a:t>
            </a:r>
          </a:p>
          <a:p>
            <a:pPr lvl="1"/>
            <a:r>
              <a:rPr lang="es-US" sz="2000" b="0" i="0" strike="noStrike" cap="none" spc="0" baseline="0" dirty="0">
                <a:solidFill>
                  <a:srgbClr val="005595"/>
                </a:solidFill>
                <a:effectLst/>
                <a:latin typeface="Calibri"/>
                <a:ea typeface="Calibri"/>
                <a:cs typeface="Calibri"/>
              </a:rPr>
              <a:t>El 98.5 % de los 215,272 casos de COVID-19 en </a:t>
            </a:r>
            <a:r>
              <a:rPr lang="es-US" sz="2000" b="0" i="0" strike="noStrike" cap="none" spc="0" baseline="0" dirty="0" err="1">
                <a:solidFill>
                  <a:srgbClr val="005595"/>
                </a:solidFill>
                <a:effectLst/>
                <a:latin typeface="Calibri"/>
                <a:ea typeface="Calibri"/>
                <a:cs typeface="Calibri"/>
              </a:rPr>
              <a:t>Oregon</a:t>
            </a:r>
            <a:r>
              <a:rPr lang="es-US" sz="2000" b="0" i="0" strike="noStrike" cap="none" spc="0" baseline="0" dirty="0">
                <a:solidFill>
                  <a:srgbClr val="005595"/>
                </a:solidFill>
                <a:effectLst/>
                <a:latin typeface="Calibri"/>
                <a:ea typeface="Calibri"/>
                <a:cs typeface="Calibri"/>
              </a:rPr>
              <a:t> tenían direcciones verificables</a:t>
            </a:r>
          </a:p>
          <a:p>
            <a:pPr marL="0" indent="0">
              <a:buNone/>
            </a:pPr>
            <a:endParaRPr lang="en-US" sz="300" dirty="0">
              <a:latin typeface="Calibri" panose="020F0502020204030204" pitchFamily="34" charset="0"/>
              <a:cs typeface="Calibri" panose="020F0502020204030204" pitchFamily="34" charset="0"/>
            </a:endParaRPr>
          </a:p>
          <a:p>
            <a:pPr marL="0" indent="0">
              <a:buNone/>
            </a:pPr>
            <a:endParaRPr lang="en-US" sz="300" dirty="0">
              <a:latin typeface="Calibri" panose="020F0502020204030204" pitchFamily="34" charset="0"/>
              <a:cs typeface="Calibri" panose="020F0502020204030204" pitchFamily="34" charset="0"/>
            </a:endParaRPr>
          </a:p>
          <a:p>
            <a:pPr marL="0" indent="0">
              <a:buNone/>
            </a:pPr>
            <a:r>
              <a:rPr lang="es-US" sz="2400" b="0" i="0" strike="noStrike" cap="none" spc="0" baseline="0" dirty="0">
                <a:solidFill>
                  <a:srgbClr val="005595"/>
                </a:solidFill>
                <a:effectLst/>
                <a:latin typeface="Calibri"/>
                <a:ea typeface="Calibri"/>
                <a:cs typeface="Calibri"/>
              </a:rPr>
              <a:t>Los evaluadores también estudiaron los cambios en el desempeño del modelo predictivo con dos variables adicionales: el número de prisiones para adultos y la proporción de la población que es trabajadora esencial.</a:t>
            </a:r>
          </a:p>
          <a:p>
            <a:endParaRPr lang="en-US" sz="1800" dirty="0">
              <a:latin typeface="Calibri" panose="020F0502020204030204" pitchFamily="34" charset="0"/>
              <a:cs typeface="Calibri" panose="020F0502020204030204" pitchFamily="34" charset="0"/>
            </a:endParaRPr>
          </a:p>
          <a:p>
            <a:endParaRPr lang="en-US" sz="2400" dirty="0"/>
          </a:p>
        </p:txBody>
      </p:sp>
      <p:sp>
        <p:nvSpPr>
          <p:cNvPr id="4" name="Slide Number Placeholder 3">
            <a:extLst>
              <a:ext uri="{FF2B5EF4-FFF2-40B4-BE49-F238E27FC236}">
                <a16:creationId xmlns:a16="http://schemas.microsoft.com/office/drawing/2014/main" id="{F68301AB-7843-4583-9EEB-42BDD7F8BF5D}"/>
              </a:ext>
            </a:extLst>
          </p:cNvPr>
          <p:cNvSpPr>
            <a:spLocks noGrp="1"/>
          </p:cNvSpPr>
          <p:nvPr>
            <p:ph type="sldNum" sz="quarter" idx="11"/>
          </p:nvPr>
        </p:nvSpPr>
        <p:spPr/>
        <p:txBody>
          <a:bodyPr/>
          <a:lstStyle/>
          <a:p>
            <a:pPr>
              <a:defRPr/>
            </a:pPr>
            <a:fld id="{678D0E47-2870-4D7F-9E5B-E656D1108487}" type="slidenum">
              <a:rPr lang="en-US" altLang="en-US" smtClean="0"/>
              <a:pPr>
                <a:defRPr/>
              </a:pPr>
              <a:t>25</a:t>
            </a:fld>
            <a:endParaRPr lang="en-US" altLang="en-US" dirty="0"/>
          </a:p>
        </p:txBody>
      </p:sp>
      <p:sp>
        <p:nvSpPr>
          <p:cNvPr id="5" name="TextBox 4">
            <a:extLst>
              <a:ext uri="{FF2B5EF4-FFF2-40B4-BE49-F238E27FC236}">
                <a16:creationId xmlns:a16="http://schemas.microsoft.com/office/drawing/2014/main" id="{3308BCA3-8667-4118-BB98-09D816522142}"/>
              </a:ext>
            </a:extLst>
          </p:cNvPr>
          <p:cNvSpPr txBox="1"/>
          <p:nvPr/>
        </p:nvSpPr>
        <p:spPr>
          <a:xfrm>
            <a:off x="9042399" y="457200"/>
            <a:ext cx="2540000" cy="769441"/>
          </a:xfrm>
          <a:prstGeom prst="rect">
            <a:avLst/>
          </a:prstGeom>
          <a:noFill/>
        </p:spPr>
        <p:txBody>
          <a:bodyPr wrap="square" rtlCol="0">
            <a:spAutoFit/>
          </a:bodyPr>
          <a:lstStyle/>
          <a:p>
            <a:r>
              <a:rPr lang="es-US" sz="4400" b="0" i="0" strike="noStrike" cap="none" spc="0" baseline="0" dirty="0">
                <a:solidFill>
                  <a:srgbClr val="005595"/>
                </a:solidFill>
                <a:effectLst/>
                <a:latin typeface="Calibri"/>
                <a:ea typeface="Calibri"/>
                <a:cs typeface="Calibri"/>
              </a:rPr>
              <a:t>1 de 2</a:t>
            </a:r>
          </a:p>
        </p:txBody>
      </p:sp>
    </p:spTree>
    <p:extLst>
      <p:ext uri="{BB962C8B-B14F-4D97-AF65-F5344CB8AC3E}">
        <p14:creationId xmlns:p14="http://schemas.microsoft.com/office/powerpoint/2010/main" val="178379082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7942A-9272-40EA-B00A-3025147EAEA5}"/>
              </a:ext>
            </a:extLst>
          </p:cNvPr>
          <p:cNvSpPr>
            <a:spLocks noGrp="1"/>
          </p:cNvSpPr>
          <p:nvPr>
            <p:ph type="title"/>
          </p:nvPr>
        </p:nvSpPr>
        <p:spPr>
          <a:xfrm>
            <a:off x="609600" y="274638"/>
            <a:ext cx="8128000" cy="1143000"/>
          </a:xfrm>
          <a:solidFill>
            <a:srgbClr val="005595"/>
          </a:solidFill>
          <a:ln>
            <a:solidFill>
              <a:srgbClr val="005595"/>
            </a:solidFill>
          </a:ln>
        </p:spPr>
        <p:txBody>
          <a:bodyPr/>
          <a:lstStyle/>
          <a:p>
            <a:pPr algn="ctr"/>
            <a:r>
              <a:rPr lang="es-US" sz="3600" b="1" i="0" strike="noStrike" cap="none" spc="0" baseline="0" dirty="0">
                <a:solidFill>
                  <a:srgbClr val="FFFFFF"/>
                </a:solidFill>
                <a:effectLst/>
                <a:latin typeface="Arial"/>
                <a:ea typeface="Arial"/>
                <a:cs typeface="Arial"/>
              </a:rPr>
              <a:t>Ejemplo: datos del CCVI de </a:t>
            </a:r>
            <a:r>
              <a:rPr lang="es-US" sz="3600" b="1" i="0" strike="noStrike" cap="none" spc="0" baseline="0" dirty="0" err="1">
                <a:solidFill>
                  <a:srgbClr val="FFFFFF"/>
                </a:solidFill>
                <a:effectLst/>
                <a:latin typeface="Arial"/>
                <a:ea typeface="Arial"/>
                <a:cs typeface="Arial"/>
              </a:rPr>
              <a:t>Oregon</a:t>
            </a:r>
            <a:endParaRPr lang="es-US" sz="3600" b="1" i="0" strike="noStrike" cap="none" spc="0" baseline="0" dirty="0">
              <a:solidFill>
                <a:srgbClr val="FFFFFF"/>
              </a:solidFill>
              <a:effectLst/>
              <a:latin typeface="Arial"/>
              <a:ea typeface="Arial"/>
              <a:cs typeface="Arial"/>
            </a:endParaRPr>
          </a:p>
        </p:txBody>
      </p:sp>
      <p:sp>
        <p:nvSpPr>
          <p:cNvPr id="3" name="Content Placeholder 2">
            <a:extLst>
              <a:ext uri="{FF2B5EF4-FFF2-40B4-BE49-F238E27FC236}">
                <a16:creationId xmlns:a16="http://schemas.microsoft.com/office/drawing/2014/main" id="{78B1685D-3722-4185-AB5A-B7C0F7D7273B}"/>
              </a:ext>
            </a:extLst>
          </p:cNvPr>
          <p:cNvSpPr>
            <a:spLocks noGrp="1"/>
          </p:cNvSpPr>
          <p:nvPr>
            <p:ph idx="1"/>
          </p:nvPr>
        </p:nvSpPr>
        <p:spPr/>
        <p:txBody>
          <a:bodyPr/>
          <a:lstStyle/>
          <a:p>
            <a:pPr marL="0" indent="0">
              <a:buNone/>
            </a:pPr>
            <a:r>
              <a:rPr lang="es-US" sz="2800" b="0" i="0" strike="noStrike" cap="none" spc="0" baseline="0" dirty="0">
                <a:solidFill>
                  <a:srgbClr val="005595"/>
                </a:solidFill>
                <a:effectLst/>
                <a:latin typeface="Calibri"/>
                <a:ea typeface="Calibri"/>
                <a:cs typeface="Calibri"/>
              </a:rPr>
              <a:t>Hallazgos:</a:t>
            </a:r>
          </a:p>
          <a:p>
            <a:r>
              <a:rPr lang="es-US" sz="2400" b="0" i="0" strike="noStrike" cap="none" spc="0" baseline="0" dirty="0">
                <a:solidFill>
                  <a:srgbClr val="005595"/>
                </a:solidFill>
                <a:effectLst/>
                <a:latin typeface="Calibri"/>
                <a:ea typeface="Calibri"/>
                <a:cs typeface="Calibri"/>
              </a:rPr>
              <a:t>Hubo una fuerte asociación entre la vulnerabilidad al COVID-19 basada en las infecciones por COVID-19 del CCVI y </a:t>
            </a:r>
            <a:r>
              <a:rPr lang="es-US" sz="2400" b="0" i="0" strike="noStrike" cap="none" spc="0" baseline="0" dirty="0" err="1">
                <a:solidFill>
                  <a:srgbClr val="005595"/>
                </a:solidFill>
                <a:effectLst/>
                <a:latin typeface="Calibri"/>
                <a:ea typeface="Calibri"/>
                <a:cs typeface="Calibri"/>
              </a:rPr>
              <a:t>Oregon</a:t>
            </a:r>
            <a:r>
              <a:rPr lang="es-US" sz="2400" b="0" i="0" strike="noStrike" cap="none" spc="0" baseline="0" dirty="0">
                <a:solidFill>
                  <a:srgbClr val="005595"/>
                </a:solidFill>
                <a:effectLst/>
                <a:latin typeface="Calibri"/>
                <a:ea typeface="Calibri"/>
                <a:cs typeface="Calibri"/>
              </a:rPr>
              <a:t> por sector censal.</a:t>
            </a:r>
          </a:p>
          <a:p>
            <a:endParaRPr lang="en-US" sz="3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En relación con los sectores censales categorizados como de muy baja vulnerabilidad, aquellos con muy alta vulnerabilidad se asociaron con un número de casos de COVID-19 1.7 veces mayor. Hubo una disminución gradual en el número de casos de COVID-19 a medida que disminuyó la vulnerabilidad de la comunidad.</a:t>
            </a:r>
          </a:p>
          <a:p>
            <a:endParaRPr lang="en-US" sz="3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Las variables de prisión de adultos y trabajadores esenciales se asociaron con un mayor número de casos de COVID-19 y fortalecieron el modelo predictivo.</a:t>
            </a:r>
            <a:endParaRPr lang="en-US" sz="2400" dirty="0"/>
          </a:p>
        </p:txBody>
      </p:sp>
      <p:sp>
        <p:nvSpPr>
          <p:cNvPr id="4" name="Slide Number Placeholder 3">
            <a:extLst>
              <a:ext uri="{FF2B5EF4-FFF2-40B4-BE49-F238E27FC236}">
                <a16:creationId xmlns:a16="http://schemas.microsoft.com/office/drawing/2014/main" id="{F68301AB-7843-4583-9EEB-42BDD7F8BF5D}"/>
              </a:ext>
            </a:extLst>
          </p:cNvPr>
          <p:cNvSpPr>
            <a:spLocks noGrp="1"/>
          </p:cNvSpPr>
          <p:nvPr>
            <p:ph type="sldNum" sz="quarter" idx="11"/>
          </p:nvPr>
        </p:nvSpPr>
        <p:spPr/>
        <p:txBody>
          <a:bodyPr/>
          <a:lstStyle/>
          <a:p>
            <a:pPr>
              <a:defRPr/>
            </a:pPr>
            <a:fld id="{678D0E47-2870-4D7F-9E5B-E656D1108487}" type="slidenum">
              <a:rPr lang="en-US" altLang="en-US" smtClean="0"/>
              <a:pPr>
                <a:defRPr/>
              </a:pPr>
              <a:t>26</a:t>
            </a:fld>
            <a:endParaRPr lang="en-US" altLang="en-US" dirty="0"/>
          </a:p>
        </p:txBody>
      </p:sp>
      <p:sp>
        <p:nvSpPr>
          <p:cNvPr id="5" name="TextBox 4">
            <a:extLst>
              <a:ext uri="{FF2B5EF4-FFF2-40B4-BE49-F238E27FC236}">
                <a16:creationId xmlns:a16="http://schemas.microsoft.com/office/drawing/2014/main" id="{736C91F9-9F90-486E-978E-71C1C790B9AB}"/>
              </a:ext>
            </a:extLst>
          </p:cNvPr>
          <p:cNvSpPr txBox="1"/>
          <p:nvPr/>
        </p:nvSpPr>
        <p:spPr>
          <a:xfrm>
            <a:off x="9042399" y="430639"/>
            <a:ext cx="2540000" cy="769441"/>
          </a:xfrm>
          <a:prstGeom prst="rect">
            <a:avLst/>
          </a:prstGeom>
          <a:noFill/>
        </p:spPr>
        <p:txBody>
          <a:bodyPr wrap="square" rtlCol="0">
            <a:spAutoFit/>
          </a:bodyPr>
          <a:lstStyle/>
          <a:p>
            <a:r>
              <a:rPr lang="es-US" sz="4400" b="0" i="0" strike="noStrike" cap="none" spc="0" baseline="0" dirty="0">
                <a:solidFill>
                  <a:srgbClr val="005595"/>
                </a:solidFill>
                <a:effectLst/>
                <a:latin typeface="Calibri"/>
                <a:ea typeface="Calibri"/>
                <a:cs typeface="Calibri"/>
              </a:rPr>
              <a:t>2 de 2</a:t>
            </a:r>
          </a:p>
        </p:txBody>
      </p:sp>
    </p:spTree>
    <p:extLst>
      <p:ext uri="{BB962C8B-B14F-4D97-AF65-F5344CB8AC3E}">
        <p14:creationId xmlns:p14="http://schemas.microsoft.com/office/powerpoint/2010/main" val="251971615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BB91D-1A5B-40E1-B3B5-92455818F5F0}"/>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Oportunidades equitativas: desventajas</a:t>
            </a:r>
          </a:p>
        </p:txBody>
      </p:sp>
      <p:sp>
        <p:nvSpPr>
          <p:cNvPr id="3" name="Content Placeholder 2">
            <a:extLst>
              <a:ext uri="{FF2B5EF4-FFF2-40B4-BE49-F238E27FC236}">
                <a16:creationId xmlns:a16="http://schemas.microsoft.com/office/drawing/2014/main" id="{43AA16B0-43F5-42B0-A6A9-D7578B362BDD}"/>
              </a:ext>
            </a:extLst>
          </p:cNvPr>
          <p:cNvSpPr>
            <a:spLocks noGrp="1"/>
          </p:cNvSpPr>
          <p:nvPr>
            <p:ph idx="1"/>
          </p:nvPr>
        </p:nvSpPr>
        <p:spPr/>
        <p:txBody>
          <a:bodyPr/>
          <a:lstStyle/>
          <a:p>
            <a:r>
              <a:rPr lang="es-US" sz="2400" b="0" i="0" strike="noStrike" cap="none" spc="0" baseline="0" dirty="0">
                <a:solidFill>
                  <a:srgbClr val="005595"/>
                </a:solidFill>
                <a:effectLst/>
                <a:latin typeface="Arial"/>
                <a:ea typeface="Arial"/>
                <a:cs typeface="Arial"/>
              </a:rPr>
              <a:t>Requiere el desarrollo de criterios en cuanto a:</a:t>
            </a:r>
          </a:p>
          <a:p>
            <a:pPr lvl="1"/>
            <a:r>
              <a:rPr lang="es-US" sz="2000" b="0" i="0" strike="noStrike" cap="none" spc="0" baseline="0" dirty="0">
                <a:solidFill>
                  <a:srgbClr val="005595"/>
                </a:solidFill>
                <a:effectLst/>
                <a:latin typeface="Arial"/>
                <a:ea typeface="Arial"/>
                <a:cs typeface="Arial"/>
              </a:rPr>
              <a:t>qué segmento del espectro de desventaja debe priorizarse</a:t>
            </a:r>
          </a:p>
          <a:p>
            <a:pPr lvl="1"/>
            <a:r>
              <a:rPr lang="es-US" sz="2000" b="0" i="0" strike="noStrike" cap="none" spc="0" baseline="0" dirty="0">
                <a:solidFill>
                  <a:srgbClr val="005595"/>
                </a:solidFill>
                <a:effectLst/>
                <a:latin typeface="Arial"/>
                <a:ea typeface="Arial"/>
                <a:cs typeface="Arial"/>
              </a:rPr>
              <a:t>cuánto deberían aumentar sus posibilidades </a:t>
            </a:r>
          </a:p>
        </p:txBody>
      </p:sp>
      <p:sp>
        <p:nvSpPr>
          <p:cNvPr id="4" name="Slide Number Placeholder 3">
            <a:extLst>
              <a:ext uri="{FF2B5EF4-FFF2-40B4-BE49-F238E27FC236}">
                <a16:creationId xmlns:a16="http://schemas.microsoft.com/office/drawing/2014/main" id="{D921A8C6-7780-49F3-8062-277D9CBE41A8}"/>
              </a:ext>
            </a:extLst>
          </p:cNvPr>
          <p:cNvSpPr>
            <a:spLocks noGrp="1"/>
          </p:cNvSpPr>
          <p:nvPr>
            <p:ph type="sldNum" sz="quarter" idx="11"/>
          </p:nvPr>
        </p:nvSpPr>
        <p:spPr/>
        <p:txBody>
          <a:bodyPr/>
          <a:lstStyle/>
          <a:p>
            <a:pPr>
              <a:defRPr/>
            </a:pPr>
            <a:fld id="{678D0E47-2870-4D7F-9E5B-E656D1108487}" type="slidenum">
              <a:rPr lang="en-US" altLang="en-US" smtClean="0"/>
              <a:pPr>
                <a:defRPr/>
              </a:pPr>
              <a:t>27</a:t>
            </a:fld>
            <a:endParaRPr lang="en-US" altLang="en-US" dirty="0"/>
          </a:p>
        </p:txBody>
      </p:sp>
    </p:spTree>
    <p:extLst>
      <p:ext uri="{BB962C8B-B14F-4D97-AF65-F5344CB8AC3E}">
        <p14:creationId xmlns:p14="http://schemas.microsoft.com/office/powerpoint/2010/main" val="228219905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B4886-E71A-46BD-AB62-B1A23BD2EC08}"/>
              </a:ext>
            </a:extLst>
          </p:cNvPr>
          <p:cNvSpPr>
            <a:spLocks noGrp="1"/>
          </p:cNvSpPr>
          <p:nvPr>
            <p:ph type="title"/>
          </p:nvPr>
        </p:nvSpPr>
        <p:spPr>
          <a:xfrm>
            <a:off x="831851" y="1709739"/>
            <a:ext cx="9302749" cy="2852737"/>
          </a:xfrm>
        </p:spPr>
        <p:txBody>
          <a:bodyPr/>
          <a:lstStyle/>
          <a:p>
            <a:r>
              <a:rPr lang="es-US" sz="5400" b="1" i="0" strike="noStrike" cap="none" spc="0" baseline="0" dirty="0">
                <a:solidFill>
                  <a:srgbClr val="005595"/>
                </a:solidFill>
                <a:effectLst/>
                <a:latin typeface="Arial"/>
                <a:ea typeface="Arial"/>
                <a:cs typeface="Arial"/>
              </a:rPr>
              <a:t>Criterios relacionados con la ocupación o la industria</a:t>
            </a:r>
          </a:p>
        </p:txBody>
      </p:sp>
      <p:sp>
        <p:nvSpPr>
          <p:cNvPr id="4" name="Slide Number Placeholder 3">
            <a:extLst>
              <a:ext uri="{FF2B5EF4-FFF2-40B4-BE49-F238E27FC236}">
                <a16:creationId xmlns:a16="http://schemas.microsoft.com/office/drawing/2014/main" id="{EDED937A-7F8B-4AB1-B699-AC0D7224F042}"/>
              </a:ext>
            </a:extLst>
          </p:cNvPr>
          <p:cNvSpPr>
            <a:spLocks noGrp="1"/>
          </p:cNvSpPr>
          <p:nvPr>
            <p:ph type="sldNum" sz="quarter" idx="11"/>
          </p:nvPr>
        </p:nvSpPr>
        <p:spPr/>
        <p:txBody>
          <a:bodyPr/>
          <a:lstStyle/>
          <a:p>
            <a:pPr>
              <a:defRPr/>
            </a:pPr>
            <a:fld id="{DB2CD222-6AD2-4E92-97F8-569B95AFE93E}" type="slidenum">
              <a:rPr lang="en-US" altLang="en-US" smtClean="0"/>
              <a:pPr>
                <a:defRPr/>
              </a:pPr>
              <a:t>28</a:t>
            </a:fld>
            <a:endParaRPr lang="en-US" altLang="en-US" dirty="0"/>
          </a:p>
        </p:txBody>
      </p:sp>
    </p:spTree>
    <p:extLst>
      <p:ext uri="{BB962C8B-B14F-4D97-AF65-F5344CB8AC3E}">
        <p14:creationId xmlns:p14="http://schemas.microsoft.com/office/powerpoint/2010/main" val="1068385602"/>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658AC-F657-40C8-8B86-D8E4EBF94556}"/>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Criterio: trabajadores esenciales</a:t>
            </a:r>
          </a:p>
        </p:txBody>
      </p:sp>
      <p:sp>
        <p:nvSpPr>
          <p:cNvPr id="3" name="Content Placeholder 2">
            <a:extLst>
              <a:ext uri="{FF2B5EF4-FFF2-40B4-BE49-F238E27FC236}">
                <a16:creationId xmlns:a16="http://schemas.microsoft.com/office/drawing/2014/main" id="{E787A0FC-8FFD-445B-8705-B9F9297A0A3B}"/>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Se da prioridad para recibir un recurso necesario a aquellos cuya ocupación cumpla con la definición de un </a:t>
            </a:r>
            <a:r>
              <a:rPr lang="es-US" sz="2400" b="1" i="1" strike="noStrike" cap="none" spc="0" baseline="0" dirty="0">
                <a:solidFill>
                  <a:srgbClr val="005595"/>
                </a:solidFill>
                <a:effectLst/>
                <a:latin typeface="Calibri"/>
                <a:ea typeface="Calibri"/>
                <a:cs typeface="Calibri"/>
              </a:rPr>
              <a:t>trabajador esencial</a:t>
            </a:r>
          </a:p>
          <a:p>
            <a:pPr lvl="1"/>
            <a:r>
              <a:rPr lang="es-US" sz="2000" b="0" i="0" strike="noStrike" cap="none" spc="0" baseline="0" dirty="0">
                <a:solidFill>
                  <a:srgbClr val="005595"/>
                </a:solidFill>
                <a:effectLst/>
                <a:latin typeface="Calibri"/>
                <a:ea typeface="Calibri"/>
                <a:cs typeface="Calibri"/>
              </a:rPr>
              <a:t>Por lo general, supone una exposición o un riesgo adicional en función de la ocupación</a:t>
            </a:r>
          </a:p>
          <a:p>
            <a:pPr lvl="1"/>
            <a:r>
              <a:rPr lang="es-US" sz="2000" b="0" i="0" strike="noStrike" cap="none" spc="0" baseline="0" dirty="0">
                <a:solidFill>
                  <a:srgbClr val="005595"/>
                </a:solidFill>
                <a:effectLst/>
                <a:latin typeface="Calibri"/>
                <a:ea typeface="Calibri"/>
                <a:cs typeface="Calibri"/>
              </a:rPr>
              <a:t>Puede incluir: atención médica/salud pública, socorristas/seguridad pública, militares, obras públicas, educadores, proveedores de servicios sociales, producción y suministro de alimentos, fabricación no alimentaria, transporte/transporte público</a:t>
            </a:r>
            <a:endParaRPr lang="en-US" sz="700" dirty="0"/>
          </a:p>
          <a:p>
            <a:r>
              <a:rPr lang="es-US" sz="2400" b="0" i="0" strike="noStrike" cap="none" spc="0" baseline="0" dirty="0">
                <a:solidFill>
                  <a:srgbClr val="005595"/>
                </a:solidFill>
                <a:effectLst/>
                <a:latin typeface="Calibri"/>
                <a:ea typeface="Calibri"/>
                <a:cs typeface="Calibri"/>
              </a:rPr>
              <a:t>La priorización se puede lograr a nivel individual o geográfico</a:t>
            </a:r>
          </a:p>
          <a:p>
            <a:pPr lvl="1"/>
            <a:r>
              <a:rPr lang="es-US" sz="2000" b="1" i="1" strike="noStrike" cap="none" spc="0" baseline="0" dirty="0">
                <a:solidFill>
                  <a:srgbClr val="005595"/>
                </a:solidFill>
                <a:effectLst/>
                <a:latin typeface="Calibri"/>
                <a:ea typeface="Calibri"/>
                <a:cs typeface="Calibri"/>
              </a:rPr>
              <a:t>Nivel individual: </a:t>
            </a:r>
            <a:r>
              <a:rPr lang="es-US" sz="2000" b="0" i="0" strike="noStrike" cap="none" spc="0" baseline="0" dirty="0">
                <a:solidFill>
                  <a:srgbClr val="005595"/>
                </a:solidFill>
                <a:effectLst/>
                <a:latin typeface="Calibri"/>
                <a:ea typeface="Calibri"/>
                <a:cs typeface="Calibri"/>
              </a:rPr>
              <a:t>evaluación individual para saber si el paciente cumple con la definición de trabajador esencial</a:t>
            </a:r>
          </a:p>
          <a:p>
            <a:pPr lvl="1"/>
            <a:r>
              <a:rPr lang="es-US" sz="2000" b="1" i="1" strike="noStrike" cap="none" spc="0" baseline="0" dirty="0">
                <a:solidFill>
                  <a:srgbClr val="005595"/>
                </a:solidFill>
                <a:effectLst/>
                <a:latin typeface="Calibri"/>
                <a:ea typeface="Calibri"/>
                <a:cs typeface="Calibri"/>
              </a:rPr>
              <a:t>Nivel geográfico</a:t>
            </a:r>
            <a:r>
              <a:rPr lang="es-US" sz="2000" b="0" i="0" strike="noStrike" cap="none" spc="0" baseline="0" dirty="0">
                <a:solidFill>
                  <a:srgbClr val="005595"/>
                </a:solidFill>
                <a:effectLst/>
                <a:latin typeface="Calibri"/>
                <a:ea typeface="Calibri"/>
                <a:cs typeface="Calibri"/>
              </a:rPr>
              <a:t>: datos de ocupación recopilados a nivel geográfico e incluidos como parte de un índice de desventaja.</a:t>
            </a:r>
          </a:p>
          <a:p>
            <a:pPr marL="457200" lvl="1" indent="0">
              <a:buNone/>
            </a:pPr>
            <a:endParaRPr lang="en-US" dirty="0"/>
          </a:p>
        </p:txBody>
      </p:sp>
      <p:sp>
        <p:nvSpPr>
          <p:cNvPr id="4" name="Slide Number Placeholder 3">
            <a:extLst>
              <a:ext uri="{FF2B5EF4-FFF2-40B4-BE49-F238E27FC236}">
                <a16:creationId xmlns:a16="http://schemas.microsoft.com/office/drawing/2014/main" id="{ED7A8B58-27C5-464E-BC69-8E9250213AD1}"/>
              </a:ext>
            </a:extLst>
          </p:cNvPr>
          <p:cNvSpPr>
            <a:spLocks noGrp="1"/>
          </p:cNvSpPr>
          <p:nvPr>
            <p:ph type="sldNum" sz="quarter" idx="11"/>
          </p:nvPr>
        </p:nvSpPr>
        <p:spPr/>
        <p:txBody>
          <a:bodyPr/>
          <a:lstStyle/>
          <a:p>
            <a:pPr>
              <a:defRPr/>
            </a:pPr>
            <a:fld id="{678D0E47-2870-4D7F-9E5B-E656D1108487}" type="slidenum">
              <a:rPr lang="en-US" altLang="en-US" smtClean="0"/>
              <a:pPr>
                <a:defRPr/>
              </a:pPr>
              <a:t>29</a:t>
            </a:fld>
            <a:endParaRPr lang="en-US" altLang="en-US" dirty="0"/>
          </a:p>
        </p:txBody>
      </p:sp>
    </p:spTree>
    <p:extLst>
      <p:ext uri="{BB962C8B-B14F-4D97-AF65-F5344CB8AC3E}">
        <p14:creationId xmlns:p14="http://schemas.microsoft.com/office/powerpoint/2010/main" val="16774047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8996E4-D365-4BF6-9BDC-DE2213E95DE3}"/>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Los </a:t>
            </a:r>
            <a:r>
              <a:rPr lang="es-US" sz="2400" b="1" i="0" strike="noStrike" cap="none" spc="0" baseline="0" dirty="0">
                <a:solidFill>
                  <a:srgbClr val="005595"/>
                </a:solidFill>
                <a:effectLst/>
                <a:latin typeface="Calibri"/>
                <a:ea typeface="Calibri"/>
                <a:cs typeface="Calibri"/>
              </a:rPr>
              <a:t>estándares de atención en caso de crisis </a:t>
            </a:r>
            <a:r>
              <a:rPr lang="es-US" sz="2400" b="0" i="0" strike="noStrike" cap="none" spc="0" baseline="0" dirty="0">
                <a:solidFill>
                  <a:srgbClr val="005595"/>
                </a:solidFill>
                <a:effectLst/>
                <a:latin typeface="Calibri"/>
                <a:ea typeface="Calibri"/>
                <a:cs typeface="Calibri"/>
              </a:rPr>
              <a:t>hacen referencia a la atención médica que difiere de las operaciones normales. Estos cambios son necesarios debido a una crisis, como una emergencia generalizada de salud pública o un desastre incontenible.</a:t>
            </a:r>
          </a:p>
          <a:p>
            <a:r>
              <a:rPr lang="es-US" sz="2400" b="0" i="0" strike="noStrike" cap="none" spc="0" baseline="0" dirty="0">
                <a:solidFill>
                  <a:srgbClr val="005595"/>
                </a:solidFill>
                <a:effectLst/>
                <a:latin typeface="Calibri"/>
                <a:ea typeface="Calibri"/>
                <a:cs typeface="Calibri"/>
              </a:rPr>
              <a:t>La </a:t>
            </a:r>
            <a:r>
              <a:rPr lang="es-US" sz="2400" b="1" i="0" strike="noStrike" cap="none" spc="0" baseline="0" dirty="0">
                <a:solidFill>
                  <a:srgbClr val="005595"/>
                </a:solidFill>
                <a:effectLst/>
                <a:latin typeface="Calibri"/>
                <a:ea typeface="Calibri"/>
                <a:cs typeface="Calibri"/>
              </a:rPr>
              <a:t>guía de atención en caso de crisis </a:t>
            </a:r>
            <a:r>
              <a:rPr lang="es-US" sz="2400" b="0" i="0" strike="noStrike" cap="none" spc="0" baseline="0" dirty="0">
                <a:solidFill>
                  <a:srgbClr val="005595"/>
                </a:solidFill>
                <a:effectLst/>
                <a:latin typeface="Calibri"/>
                <a:ea typeface="Calibri"/>
                <a:cs typeface="Calibri"/>
              </a:rPr>
              <a:t>describe cómo una comunidad o sistema de atención médica deberían responder cuando los recursos están sobrecargados.</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Cualquier marco de </a:t>
            </a:r>
            <a:r>
              <a:rPr lang="es-US" sz="2400" b="1" i="0" strike="noStrike" cap="none" spc="0" baseline="0" dirty="0">
                <a:solidFill>
                  <a:srgbClr val="005595"/>
                </a:solidFill>
                <a:effectLst/>
                <a:latin typeface="Calibri"/>
                <a:ea typeface="Calibri"/>
                <a:cs typeface="Calibri"/>
              </a:rPr>
              <a:t>priorización de atención en caso de crisis</a:t>
            </a:r>
            <a:r>
              <a:rPr lang="es-US" sz="2400" b="0" i="0" strike="noStrike" cap="none" spc="0" baseline="0" dirty="0">
                <a:solidFill>
                  <a:srgbClr val="005595"/>
                </a:solidFill>
                <a:effectLst/>
                <a:latin typeface="Calibri"/>
                <a:ea typeface="Calibri"/>
                <a:cs typeface="Calibri"/>
              </a:rPr>
              <a:t> para determinar quién tiene prioridad para un recurso escaso debe ser flexible para funcionar en una variedad de situaciones de emergencia (pandemias respiratorias, desastres ambientales a gran escala).</a:t>
            </a:r>
          </a:p>
          <a:p>
            <a:endParaRPr lang="en-US" sz="2800" dirty="0">
              <a:solidFill>
                <a:schemeClr val="accent1"/>
              </a:solidFill>
            </a:endParaRPr>
          </a:p>
          <a:p>
            <a:endParaRPr lang="en-US" sz="2800" dirty="0">
              <a:solidFill>
                <a:schemeClr val="accent1"/>
              </a:solidFill>
            </a:endParaRPr>
          </a:p>
          <a:p>
            <a:endParaRPr lang="en-US" sz="2800" dirty="0">
              <a:solidFill>
                <a:schemeClr val="accent1"/>
              </a:solidFill>
            </a:endParaRPr>
          </a:p>
        </p:txBody>
      </p:sp>
      <p:sp>
        <p:nvSpPr>
          <p:cNvPr id="3" name="Title 2">
            <a:extLst>
              <a:ext uri="{FF2B5EF4-FFF2-40B4-BE49-F238E27FC236}">
                <a16:creationId xmlns:a16="http://schemas.microsoft.com/office/drawing/2014/main" id="{CF43E822-E9E0-43DB-9CC7-6FCCB779C827}"/>
              </a:ext>
            </a:extLst>
          </p:cNvPr>
          <p:cNvSpPr>
            <a:spLocks noGrp="1"/>
          </p:cNvSpPr>
          <p:nvPr>
            <p:ph type="title"/>
          </p:nvPr>
        </p:nvSpPr>
        <p:spPr>
          <a:xfrm>
            <a:off x="609600" y="381000"/>
            <a:ext cx="8915400" cy="1143000"/>
          </a:xfrm>
        </p:spPr>
        <p:txBody>
          <a:bodyPr/>
          <a:lstStyle/>
          <a:p>
            <a:r>
              <a:rPr lang="es-US" sz="4000" b="1" i="0" strike="noStrike" cap="none" spc="0" baseline="0" dirty="0">
                <a:solidFill>
                  <a:srgbClr val="005595"/>
                </a:solidFill>
                <a:effectLst/>
                <a:latin typeface="Arial"/>
                <a:ea typeface="Arial"/>
                <a:cs typeface="Arial"/>
              </a:rPr>
              <a:t>Estándares y guía de atención en caso de crisis</a:t>
            </a:r>
          </a:p>
        </p:txBody>
      </p:sp>
      <p:sp>
        <p:nvSpPr>
          <p:cNvPr id="4" name="Slide Number Placeholder 3">
            <a:extLst>
              <a:ext uri="{FF2B5EF4-FFF2-40B4-BE49-F238E27FC236}">
                <a16:creationId xmlns:a16="http://schemas.microsoft.com/office/drawing/2014/main" id="{19FEC0C1-328E-4F23-BCD3-73528A0204E8}"/>
              </a:ext>
            </a:extLst>
          </p:cNvPr>
          <p:cNvSpPr>
            <a:spLocks noGrp="1"/>
          </p:cNvSpPr>
          <p:nvPr>
            <p:ph type="sldNum" sz="quarter" idx="11"/>
          </p:nvPr>
        </p:nvSpPr>
        <p:spPr/>
        <p:txBody>
          <a:bodyPr/>
          <a:lstStyle/>
          <a:p>
            <a:pPr>
              <a:defRPr/>
            </a:pPr>
            <a:fld id="{678D0E47-2870-4D7F-9E5B-E656D1108487}" type="slidenum">
              <a:rPr lang="en-US" altLang="en-US" smtClean="0"/>
              <a:pPr>
                <a:defRPr/>
              </a:pPr>
              <a:t>3</a:t>
            </a:fld>
            <a:endParaRPr lang="en-US" altLang="en-US" dirty="0"/>
          </a:p>
        </p:txBody>
      </p:sp>
    </p:spTree>
    <p:extLst>
      <p:ext uri="{BB962C8B-B14F-4D97-AF65-F5344CB8AC3E}">
        <p14:creationId xmlns:p14="http://schemas.microsoft.com/office/powerpoint/2010/main" val="256327008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15FC5-79E1-4DA6-ADCC-E02B6083A360}"/>
              </a:ext>
            </a:extLst>
          </p:cNvPr>
          <p:cNvSpPr>
            <a:spLocks noGrp="1"/>
          </p:cNvSpPr>
          <p:nvPr>
            <p:ph type="title"/>
          </p:nvPr>
        </p:nvSpPr>
        <p:spPr>
          <a:xfrm>
            <a:off x="609600" y="274638"/>
            <a:ext cx="11430000" cy="1143000"/>
          </a:xfrm>
        </p:spPr>
        <p:txBody>
          <a:bodyPr/>
          <a:lstStyle/>
          <a:p>
            <a:r>
              <a:rPr lang="es-US" sz="4000" b="1" i="0" strike="noStrike" cap="none" spc="0" baseline="0" dirty="0">
                <a:solidFill>
                  <a:srgbClr val="005595"/>
                </a:solidFill>
                <a:effectLst/>
                <a:latin typeface="Arial"/>
                <a:ea typeface="Arial"/>
                <a:cs typeface="Arial"/>
              </a:rPr>
              <a:t>Trabajadores esenciales: justificación</a:t>
            </a:r>
          </a:p>
        </p:txBody>
      </p:sp>
      <p:sp>
        <p:nvSpPr>
          <p:cNvPr id="3" name="Content Placeholder 2">
            <a:extLst>
              <a:ext uri="{FF2B5EF4-FFF2-40B4-BE49-F238E27FC236}">
                <a16:creationId xmlns:a16="http://schemas.microsoft.com/office/drawing/2014/main" id="{D5E81205-E376-489E-8A48-231036990C6E}"/>
              </a:ext>
            </a:extLst>
          </p:cNvPr>
          <p:cNvSpPr>
            <a:spLocks noGrp="1"/>
          </p:cNvSpPr>
          <p:nvPr>
            <p:ph idx="1"/>
          </p:nvPr>
        </p:nvSpPr>
        <p:spPr>
          <a:xfrm>
            <a:off x="609600" y="1447800"/>
            <a:ext cx="10972800" cy="4114800"/>
          </a:xfrm>
        </p:spPr>
        <p:txBody>
          <a:bodyPr/>
          <a:lstStyle/>
          <a:p>
            <a:pPr lvl="1"/>
            <a:endParaRPr lang="en-US" sz="8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Fundamental para mantener el funcionamiento de la sociedad y los servicios esenciales</a:t>
            </a:r>
          </a:p>
          <a:p>
            <a:pPr lvl="1"/>
            <a:r>
              <a:rPr lang="es-US" sz="2000" b="0" i="0" strike="noStrike" cap="none" spc="0" baseline="0" dirty="0">
                <a:solidFill>
                  <a:srgbClr val="005595"/>
                </a:solidFill>
                <a:effectLst/>
                <a:latin typeface="Calibri"/>
                <a:ea typeface="Calibri"/>
                <a:cs typeface="Calibri"/>
              </a:rPr>
              <a:t>Puede decidir qué ocupaciones incluir (por ejemplo, trabajadores de salud a domicilio)</a:t>
            </a:r>
          </a:p>
          <a:p>
            <a:pPr lvl="1"/>
            <a:r>
              <a:rPr lang="es-US" sz="2000" b="0" i="0" strike="noStrike" cap="none" spc="0" baseline="0" dirty="0">
                <a:solidFill>
                  <a:srgbClr val="005595"/>
                </a:solidFill>
                <a:effectLst/>
                <a:latin typeface="Calibri"/>
                <a:ea typeface="Calibri"/>
                <a:cs typeface="Calibri"/>
              </a:rPr>
              <a:t>Puede variar según el tipo de emergencia (por ejemplo, trabajador de planta de energía nuclear vs. trabajador de atención médica)</a:t>
            </a:r>
          </a:p>
          <a:p>
            <a:pPr lvl="1"/>
            <a:endParaRPr lang="en-US" sz="3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Reciprocidad</a:t>
            </a:r>
          </a:p>
          <a:p>
            <a:pPr lvl="1"/>
            <a:r>
              <a:rPr lang="es-US" sz="2000" b="0" i="0" strike="noStrike" cap="none" spc="0" baseline="0" dirty="0">
                <a:solidFill>
                  <a:srgbClr val="005595"/>
                </a:solidFill>
                <a:effectLst/>
                <a:latin typeface="Calibri"/>
                <a:ea typeface="Calibri"/>
                <a:cs typeface="Calibri"/>
              </a:rPr>
              <a:t>Algunos trabajadores asumen más riesgos (por ejemplo, de exposición) en nombre del público durante una emergencia; se otorga una mayor prioridad a los recursos escasos en respuesta a sus sacrificios</a:t>
            </a:r>
          </a:p>
          <a:p>
            <a:endParaRPr lang="en-US" sz="3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La adición de datos geográficos sobre la proporción de trabajadores esenciales puede mejorar la correlación de los índices de desventaja con el impacto</a:t>
            </a:r>
          </a:p>
        </p:txBody>
      </p:sp>
      <p:sp>
        <p:nvSpPr>
          <p:cNvPr id="4" name="Slide Number Placeholder 3">
            <a:extLst>
              <a:ext uri="{FF2B5EF4-FFF2-40B4-BE49-F238E27FC236}">
                <a16:creationId xmlns:a16="http://schemas.microsoft.com/office/drawing/2014/main" id="{313D8B5B-942D-4A20-9F95-7D86854DF50F}"/>
              </a:ext>
            </a:extLst>
          </p:cNvPr>
          <p:cNvSpPr>
            <a:spLocks noGrp="1"/>
          </p:cNvSpPr>
          <p:nvPr>
            <p:ph type="sldNum" sz="quarter" idx="11"/>
          </p:nvPr>
        </p:nvSpPr>
        <p:spPr/>
        <p:txBody>
          <a:bodyPr/>
          <a:lstStyle/>
          <a:p>
            <a:pPr>
              <a:defRPr/>
            </a:pPr>
            <a:fld id="{678D0E47-2870-4D7F-9E5B-E656D1108487}" type="slidenum">
              <a:rPr lang="en-US" altLang="en-US" smtClean="0"/>
              <a:pPr>
                <a:defRPr/>
              </a:pPr>
              <a:t>30</a:t>
            </a:fld>
            <a:endParaRPr lang="en-US" altLang="en-US" dirty="0"/>
          </a:p>
        </p:txBody>
      </p:sp>
    </p:spTree>
    <p:extLst>
      <p:ext uri="{BB962C8B-B14F-4D97-AF65-F5344CB8AC3E}">
        <p14:creationId xmlns:p14="http://schemas.microsoft.com/office/powerpoint/2010/main" val="219938925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B5178-9D2D-46A8-B9A4-1C3ADCCA0210}"/>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Criterio: efecto multiplicador</a:t>
            </a:r>
          </a:p>
        </p:txBody>
      </p:sp>
      <p:sp>
        <p:nvSpPr>
          <p:cNvPr id="3" name="Content Placeholder 2">
            <a:extLst>
              <a:ext uri="{FF2B5EF4-FFF2-40B4-BE49-F238E27FC236}">
                <a16:creationId xmlns:a16="http://schemas.microsoft.com/office/drawing/2014/main" id="{87CAD5DC-B139-44E7-9B61-E540DD30C199}"/>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Da prioridad a las personas si, tras una recuperación oportuna, tienen el potencial de salvar la vida de otras personas en función de su ocupación (especialmente en el contexto de una escasez de mano de obra)</a:t>
            </a:r>
          </a:p>
          <a:p>
            <a:endParaRPr lang="en-US" sz="700" dirty="0"/>
          </a:p>
          <a:p>
            <a:r>
              <a:rPr lang="es-US" sz="2400" b="0" i="0" strike="noStrike" cap="none" spc="0" baseline="0" dirty="0">
                <a:solidFill>
                  <a:srgbClr val="005595"/>
                </a:solidFill>
                <a:effectLst/>
                <a:latin typeface="Calibri"/>
                <a:ea typeface="Calibri"/>
                <a:cs typeface="Calibri"/>
              </a:rPr>
              <a:t>Entre los ejemplos de ocupaciones se incluye:</a:t>
            </a:r>
          </a:p>
          <a:p>
            <a:pPr lvl="1"/>
            <a:r>
              <a:rPr lang="es-US" sz="2400" b="0" i="0" strike="noStrike" cap="none" spc="0" baseline="0" dirty="0">
                <a:solidFill>
                  <a:srgbClr val="005595"/>
                </a:solidFill>
                <a:effectLst/>
                <a:latin typeface="Calibri"/>
                <a:ea typeface="Calibri"/>
                <a:cs typeface="Calibri"/>
              </a:rPr>
              <a:t>Ciertos trabajadores de atención médica, por ejemplo, personal de la unidad de cuidados intensivos</a:t>
            </a:r>
          </a:p>
          <a:p>
            <a:pPr lvl="1"/>
            <a:r>
              <a:rPr lang="es-US" sz="2400" b="0" i="0" strike="noStrike" cap="none" spc="0" baseline="0" dirty="0">
                <a:solidFill>
                  <a:srgbClr val="005595"/>
                </a:solidFill>
                <a:effectLst/>
                <a:latin typeface="Calibri"/>
                <a:ea typeface="Calibri"/>
                <a:cs typeface="Calibri"/>
              </a:rPr>
              <a:t>Bomberos</a:t>
            </a:r>
          </a:p>
          <a:p>
            <a:pPr lvl="1"/>
            <a:r>
              <a:rPr lang="es-US" sz="2400" b="0" i="0" strike="noStrike" cap="none" spc="0" baseline="0" dirty="0">
                <a:solidFill>
                  <a:srgbClr val="005595"/>
                </a:solidFill>
                <a:effectLst/>
                <a:latin typeface="Calibri"/>
                <a:ea typeface="Calibri"/>
                <a:cs typeface="Calibri"/>
              </a:rPr>
              <a:t>Oficiales de policía</a:t>
            </a:r>
          </a:p>
          <a:p>
            <a:pPr lvl="1"/>
            <a:r>
              <a:rPr lang="es-US" sz="2400" b="0" i="0" strike="noStrike" cap="none" spc="0" baseline="0" dirty="0">
                <a:solidFill>
                  <a:srgbClr val="005595"/>
                </a:solidFill>
                <a:effectLst/>
                <a:latin typeface="Calibri"/>
                <a:ea typeface="Calibri"/>
                <a:cs typeface="Calibri"/>
              </a:rPr>
              <a:t>Técnicos en emergencias médicas (Emergency medical technicians, EMT)</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EB147795-F22B-4AAC-BD5E-C248BEAFC259}"/>
              </a:ext>
            </a:extLst>
          </p:cNvPr>
          <p:cNvSpPr>
            <a:spLocks noGrp="1"/>
          </p:cNvSpPr>
          <p:nvPr>
            <p:ph type="sldNum" sz="quarter" idx="11"/>
          </p:nvPr>
        </p:nvSpPr>
        <p:spPr/>
        <p:txBody>
          <a:bodyPr/>
          <a:lstStyle/>
          <a:p>
            <a:pPr>
              <a:defRPr/>
            </a:pPr>
            <a:fld id="{678D0E47-2870-4D7F-9E5B-E656D1108487}" type="slidenum">
              <a:rPr lang="en-US" altLang="en-US" smtClean="0"/>
              <a:pPr>
                <a:defRPr/>
              </a:pPr>
              <a:t>31</a:t>
            </a:fld>
            <a:endParaRPr lang="en-US" altLang="en-US" dirty="0"/>
          </a:p>
        </p:txBody>
      </p:sp>
    </p:spTree>
    <p:extLst>
      <p:ext uri="{BB962C8B-B14F-4D97-AF65-F5344CB8AC3E}">
        <p14:creationId xmlns:p14="http://schemas.microsoft.com/office/powerpoint/2010/main" val="213544154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3EF6F-B06C-41F0-A166-9A610CE39055}"/>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Efecto multiplicador: justificación</a:t>
            </a:r>
          </a:p>
        </p:txBody>
      </p:sp>
      <p:sp>
        <p:nvSpPr>
          <p:cNvPr id="3" name="Content Placeholder 2">
            <a:extLst>
              <a:ext uri="{FF2B5EF4-FFF2-40B4-BE49-F238E27FC236}">
                <a16:creationId xmlns:a16="http://schemas.microsoft.com/office/drawing/2014/main" id="{F063EDEE-EE7D-487F-9323-AA1D718FD150}"/>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Salva la mayor cantidad de vidas</a:t>
            </a:r>
          </a:p>
          <a:p>
            <a:pPr lvl="1"/>
            <a:r>
              <a:rPr lang="es-US" sz="2000" b="0" i="0" strike="noStrike" cap="none" spc="0" baseline="0" dirty="0">
                <a:solidFill>
                  <a:srgbClr val="005595"/>
                </a:solidFill>
                <a:effectLst/>
                <a:latin typeface="Calibri"/>
                <a:ea typeface="Calibri"/>
                <a:cs typeface="Calibri"/>
              </a:rPr>
              <a:t>Por ejemplo, se pueden salvar más vidas cuando hay socorristas o profesionales de atención médica disponibles para atender a heridos o enfermos durante una emergencia</a:t>
            </a:r>
          </a:p>
        </p:txBody>
      </p:sp>
      <p:sp>
        <p:nvSpPr>
          <p:cNvPr id="4" name="Slide Number Placeholder 3">
            <a:extLst>
              <a:ext uri="{FF2B5EF4-FFF2-40B4-BE49-F238E27FC236}">
                <a16:creationId xmlns:a16="http://schemas.microsoft.com/office/drawing/2014/main" id="{B4F70510-81DF-44B4-A028-2902FB712F9A}"/>
              </a:ext>
            </a:extLst>
          </p:cNvPr>
          <p:cNvSpPr>
            <a:spLocks noGrp="1"/>
          </p:cNvSpPr>
          <p:nvPr>
            <p:ph type="sldNum" sz="quarter" idx="11"/>
          </p:nvPr>
        </p:nvSpPr>
        <p:spPr/>
        <p:txBody>
          <a:bodyPr/>
          <a:lstStyle/>
          <a:p>
            <a:pPr>
              <a:defRPr/>
            </a:pPr>
            <a:fld id="{678D0E47-2870-4D7F-9E5B-E656D1108487}" type="slidenum">
              <a:rPr lang="en-US" altLang="en-US" smtClean="0"/>
              <a:pPr>
                <a:defRPr/>
              </a:pPr>
              <a:t>32</a:t>
            </a:fld>
            <a:endParaRPr lang="en-US" altLang="en-US" dirty="0"/>
          </a:p>
        </p:txBody>
      </p:sp>
    </p:spTree>
    <p:extLst>
      <p:ext uri="{BB962C8B-B14F-4D97-AF65-F5344CB8AC3E}">
        <p14:creationId xmlns:p14="http://schemas.microsoft.com/office/powerpoint/2010/main" val="20410417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76B52-E92E-47F0-93D3-597346720176}"/>
              </a:ext>
            </a:extLst>
          </p:cNvPr>
          <p:cNvSpPr>
            <a:spLocks noGrp="1"/>
          </p:cNvSpPr>
          <p:nvPr>
            <p:ph type="title"/>
          </p:nvPr>
        </p:nvSpPr>
        <p:spPr>
          <a:xfrm>
            <a:off x="609600" y="381000"/>
            <a:ext cx="10972800" cy="1143000"/>
          </a:xfrm>
        </p:spPr>
        <p:txBody>
          <a:bodyPr/>
          <a:lstStyle/>
          <a:p>
            <a:r>
              <a:rPr lang="es-US" sz="4000" b="1" i="0" strike="noStrike" cap="none" spc="0" baseline="0" dirty="0">
                <a:solidFill>
                  <a:srgbClr val="005595"/>
                </a:solidFill>
                <a:effectLst/>
                <a:latin typeface="Arial"/>
                <a:ea typeface="Arial"/>
                <a:cs typeface="Arial"/>
              </a:rPr>
              <a:t>Priorización relacionada con la ocupación: desventajas</a:t>
            </a:r>
          </a:p>
        </p:txBody>
      </p:sp>
      <p:sp>
        <p:nvSpPr>
          <p:cNvPr id="3" name="Content Placeholder 2">
            <a:extLst>
              <a:ext uri="{FF2B5EF4-FFF2-40B4-BE49-F238E27FC236}">
                <a16:creationId xmlns:a16="http://schemas.microsoft.com/office/drawing/2014/main" id="{CCCA2466-5713-4803-A381-1E89608DB37F}"/>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Dificultad para determinar o confirmar la ocupación en el momento de la priorización</a:t>
            </a:r>
          </a:p>
          <a:p>
            <a:r>
              <a:rPr lang="es-US" sz="2400" b="0" i="0" strike="noStrike" cap="none" spc="0" baseline="0" dirty="0">
                <a:solidFill>
                  <a:srgbClr val="005595"/>
                </a:solidFill>
                <a:effectLst/>
                <a:latin typeface="Calibri"/>
                <a:ea typeface="Calibri"/>
                <a:cs typeface="Calibri"/>
              </a:rPr>
              <a:t>No existe una definición o criterio único y acordado</a:t>
            </a:r>
          </a:p>
          <a:p>
            <a:r>
              <a:rPr lang="es-US" sz="2400" b="0" i="0" strike="noStrike" cap="none" spc="0" baseline="0" dirty="0">
                <a:solidFill>
                  <a:srgbClr val="005595"/>
                </a:solidFill>
                <a:effectLst/>
                <a:latin typeface="Calibri"/>
                <a:ea typeface="Calibri"/>
                <a:cs typeface="Calibri"/>
              </a:rPr>
              <a:t>Riesgo de conflicto de intereses y sesgo </a:t>
            </a:r>
          </a:p>
          <a:p>
            <a:pPr lvl="1"/>
            <a:r>
              <a:rPr lang="es-US" sz="2000" b="0" i="0" strike="noStrike" cap="none" spc="0" baseline="0" dirty="0">
                <a:solidFill>
                  <a:srgbClr val="005595"/>
                </a:solidFill>
                <a:effectLst/>
                <a:latin typeface="Calibri"/>
                <a:ea typeface="Calibri"/>
                <a:cs typeface="Calibri"/>
              </a:rPr>
              <a:t>Por ejemplo, proveedores de atención médica que se priorizan entre sí</a:t>
            </a:r>
            <a:endParaRPr lang="en-US" sz="24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Mediante el efecto multiplicador, puede ser difícil predecir si el paciente se recuperará a tiempo para salvar otras vidas durante la emergencia</a:t>
            </a:r>
          </a:p>
          <a:p>
            <a:r>
              <a:rPr lang="es-US" sz="2400" b="0" i="0" strike="noStrike" cap="none" spc="0" baseline="0" dirty="0">
                <a:solidFill>
                  <a:srgbClr val="005595"/>
                </a:solidFill>
                <a:effectLst/>
                <a:latin typeface="Calibri"/>
                <a:ea typeface="Calibri"/>
                <a:cs typeface="Calibri"/>
              </a:rPr>
              <a:t>Las ocupaciones con potencial para un efecto multiplicador pueden variar según el tipo de emergencia (por ejemplo, pandemia vs. terremoto)</a:t>
            </a:r>
          </a:p>
          <a:p>
            <a:endParaRPr lang="en-US" dirty="0"/>
          </a:p>
        </p:txBody>
      </p:sp>
      <p:sp>
        <p:nvSpPr>
          <p:cNvPr id="4" name="Slide Number Placeholder 3">
            <a:extLst>
              <a:ext uri="{FF2B5EF4-FFF2-40B4-BE49-F238E27FC236}">
                <a16:creationId xmlns:a16="http://schemas.microsoft.com/office/drawing/2014/main" id="{DB994835-E6B9-424F-98F5-45437E6A87B9}"/>
              </a:ext>
            </a:extLst>
          </p:cNvPr>
          <p:cNvSpPr>
            <a:spLocks noGrp="1"/>
          </p:cNvSpPr>
          <p:nvPr>
            <p:ph type="sldNum" sz="quarter" idx="11"/>
          </p:nvPr>
        </p:nvSpPr>
        <p:spPr/>
        <p:txBody>
          <a:bodyPr/>
          <a:lstStyle/>
          <a:p>
            <a:pPr>
              <a:defRPr/>
            </a:pPr>
            <a:fld id="{678D0E47-2870-4D7F-9E5B-E656D1108487}" type="slidenum">
              <a:rPr lang="en-US" altLang="en-US" smtClean="0"/>
              <a:pPr>
                <a:defRPr/>
              </a:pPr>
              <a:t>33</a:t>
            </a:fld>
            <a:endParaRPr lang="en-US" altLang="en-US" dirty="0"/>
          </a:p>
        </p:txBody>
      </p:sp>
    </p:spTree>
    <p:extLst>
      <p:ext uri="{BB962C8B-B14F-4D97-AF65-F5344CB8AC3E}">
        <p14:creationId xmlns:p14="http://schemas.microsoft.com/office/powerpoint/2010/main" val="155778822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25CAB-8218-4775-9C5D-AAE1D452B83F}"/>
              </a:ext>
            </a:extLst>
          </p:cNvPr>
          <p:cNvSpPr>
            <a:spLocks noGrp="1"/>
          </p:cNvSpPr>
          <p:nvPr>
            <p:ph type="title"/>
          </p:nvPr>
        </p:nvSpPr>
        <p:spPr/>
        <p:txBody>
          <a:bodyPr/>
          <a:lstStyle/>
          <a:p>
            <a:r>
              <a:rPr lang="es-US" sz="5400" b="1" i="0" strike="noStrike" cap="none" spc="0" baseline="0" dirty="0">
                <a:solidFill>
                  <a:srgbClr val="005595"/>
                </a:solidFill>
                <a:effectLst/>
                <a:latin typeface="Arial"/>
                <a:ea typeface="Arial"/>
                <a:cs typeface="Arial"/>
              </a:rPr>
              <a:t>Criterio: ciclo de vida</a:t>
            </a:r>
          </a:p>
        </p:txBody>
      </p:sp>
      <p:sp>
        <p:nvSpPr>
          <p:cNvPr id="4" name="Slide Number Placeholder 3">
            <a:extLst>
              <a:ext uri="{FF2B5EF4-FFF2-40B4-BE49-F238E27FC236}">
                <a16:creationId xmlns:a16="http://schemas.microsoft.com/office/drawing/2014/main" id="{2890A0B5-0178-4FAC-A9E2-19A3571842C7}"/>
              </a:ext>
            </a:extLst>
          </p:cNvPr>
          <p:cNvSpPr>
            <a:spLocks noGrp="1"/>
          </p:cNvSpPr>
          <p:nvPr>
            <p:ph type="sldNum" sz="quarter" idx="11"/>
          </p:nvPr>
        </p:nvSpPr>
        <p:spPr/>
        <p:txBody>
          <a:bodyPr/>
          <a:lstStyle/>
          <a:p>
            <a:pPr>
              <a:defRPr/>
            </a:pPr>
            <a:fld id="{DB2CD222-6AD2-4E92-97F8-569B95AFE93E}" type="slidenum">
              <a:rPr lang="en-US" altLang="en-US" smtClean="0"/>
              <a:pPr>
                <a:defRPr/>
              </a:pPr>
              <a:t>34</a:t>
            </a:fld>
            <a:endParaRPr lang="en-US" altLang="en-US" dirty="0"/>
          </a:p>
        </p:txBody>
      </p:sp>
    </p:spTree>
    <p:extLst>
      <p:ext uri="{BB962C8B-B14F-4D97-AF65-F5344CB8AC3E}">
        <p14:creationId xmlns:p14="http://schemas.microsoft.com/office/powerpoint/2010/main" val="3018217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35072-ECF3-419A-986B-CAFC07051276}"/>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Criterio: ciclo de vida</a:t>
            </a:r>
            <a:r>
              <a:rPr lang="es-US" sz="4000" b="1" i="0" strike="noStrike" cap="none" spc="0" baseline="30000" dirty="0">
                <a:solidFill>
                  <a:srgbClr val="005595"/>
                </a:solidFill>
                <a:effectLst/>
                <a:latin typeface="Calibri"/>
                <a:ea typeface="Calibri"/>
                <a:cs typeface="Calibri"/>
              </a:rPr>
              <a:t> †</a:t>
            </a:r>
            <a:endParaRPr lang="en-US" sz="4000" dirty="0"/>
          </a:p>
        </p:txBody>
      </p:sp>
      <p:sp>
        <p:nvSpPr>
          <p:cNvPr id="3" name="Content Placeholder 2">
            <a:extLst>
              <a:ext uri="{FF2B5EF4-FFF2-40B4-BE49-F238E27FC236}">
                <a16:creationId xmlns:a16="http://schemas.microsoft.com/office/drawing/2014/main" id="{A0D7101A-C449-4EC8-A72B-E3FAB1EC9CDC}"/>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A los pacientes en un estado del </a:t>
            </a:r>
            <a:r>
              <a:rPr lang="es-US" sz="2400" b="1" i="0" strike="noStrike" cap="none" spc="0" baseline="0" dirty="0">
                <a:solidFill>
                  <a:srgbClr val="005595"/>
                </a:solidFill>
                <a:effectLst/>
                <a:latin typeface="Calibri"/>
                <a:ea typeface="Calibri"/>
                <a:cs typeface="Calibri"/>
              </a:rPr>
              <a:t>"ciclo de vida" </a:t>
            </a:r>
            <a:r>
              <a:rPr lang="es-US" sz="2400" b="0" i="0" strike="noStrike" cap="none" spc="0" baseline="0" dirty="0">
                <a:solidFill>
                  <a:srgbClr val="005595"/>
                </a:solidFill>
                <a:effectLst/>
                <a:latin typeface="Calibri"/>
                <a:ea typeface="Calibri"/>
                <a:cs typeface="Calibri"/>
              </a:rPr>
              <a:t>más joven se les daría mayor prioridad para recibir el recurso escaso que a los pacientes en una etapa posterior de la vida</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Las clasificaciones para el ciclo de vida se hacen en función de la edad. Por ejemplo:</a:t>
            </a:r>
          </a:p>
          <a:p>
            <a:pPr lvl="1"/>
            <a:r>
              <a:rPr lang="es-US" sz="2000" b="0" i="0" strike="noStrike" cap="none" spc="0" baseline="0" dirty="0">
                <a:solidFill>
                  <a:srgbClr val="005595"/>
                </a:solidFill>
                <a:effectLst/>
                <a:latin typeface="Calibri"/>
                <a:ea typeface="Calibri"/>
                <a:cs typeface="Calibri"/>
              </a:rPr>
              <a:t>Infancia (0 a 17 años)</a:t>
            </a:r>
          </a:p>
          <a:p>
            <a:pPr lvl="1"/>
            <a:r>
              <a:rPr lang="es-US" sz="2000" b="0" i="0" strike="noStrike" cap="none" spc="0" baseline="0" dirty="0">
                <a:solidFill>
                  <a:srgbClr val="005595"/>
                </a:solidFill>
                <a:effectLst/>
                <a:latin typeface="Calibri"/>
                <a:ea typeface="Calibri"/>
                <a:cs typeface="Calibri"/>
              </a:rPr>
              <a:t>Edad adulta temprana (18 a 39 años)</a:t>
            </a:r>
          </a:p>
          <a:p>
            <a:pPr lvl="1"/>
            <a:r>
              <a:rPr lang="es-US" sz="2000" b="0" i="0" strike="noStrike" cap="none" spc="0" baseline="0" dirty="0">
                <a:solidFill>
                  <a:srgbClr val="005595"/>
                </a:solidFill>
                <a:effectLst/>
                <a:latin typeface="Calibri"/>
                <a:ea typeface="Calibri"/>
                <a:cs typeface="Calibri"/>
              </a:rPr>
              <a:t>Edad Media (40 a 64 años)</a:t>
            </a:r>
          </a:p>
          <a:p>
            <a:pPr lvl="1"/>
            <a:r>
              <a:rPr lang="es-US" sz="2000" b="0" i="0" strike="noStrike" cap="none" spc="0" baseline="0" dirty="0">
                <a:solidFill>
                  <a:srgbClr val="005595"/>
                </a:solidFill>
                <a:effectLst/>
                <a:latin typeface="Calibri"/>
                <a:ea typeface="Calibri"/>
                <a:cs typeface="Calibri"/>
              </a:rPr>
              <a:t>Adultos mayores (mayores de 65 años)</a:t>
            </a:r>
          </a:p>
          <a:p>
            <a:endParaRPr lang="en-US" sz="800" dirty="0"/>
          </a:p>
        </p:txBody>
      </p:sp>
      <p:sp>
        <p:nvSpPr>
          <p:cNvPr id="4" name="Slide Number Placeholder 3">
            <a:extLst>
              <a:ext uri="{FF2B5EF4-FFF2-40B4-BE49-F238E27FC236}">
                <a16:creationId xmlns:a16="http://schemas.microsoft.com/office/drawing/2014/main" id="{CC51AB0D-CEA6-47EC-B77D-796F658D95C6}"/>
              </a:ext>
            </a:extLst>
          </p:cNvPr>
          <p:cNvSpPr>
            <a:spLocks noGrp="1"/>
          </p:cNvSpPr>
          <p:nvPr>
            <p:ph type="sldNum" sz="quarter" idx="11"/>
          </p:nvPr>
        </p:nvSpPr>
        <p:spPr/>
        <p:txBody>
          <a:bodyPr/>
          <a:lstStyle/>
          <a:p>
            <a:pPr>
              <a:defRPr/>
            </a:pPr>
            <a:fld id="{678D0E47-2870-4D7F-9E5B-E656D1108487}" type="slidenum">
              <a:rPr lang="en-US" altLang="en-US" smtClean="0"/>
              <a:pPr>
                <a:defRPr/>
              </a:pPr>
              <a:t>35</a:t>
            </a:fld>
            <a:endParaRPr lang="en-US" altLang="en-US" dirty="0"/>
          </a:p>
        </p:txBody>
      </p:sp>
    </p:spTree>
    <p:extLst>
      <p:ext uri="{BB962C8B-B14F-4D97-AF65-F5344CB8AC3E}">
        <p14:creationId xmlns:p14="http://schemas.microsoft.com/office/powerpoint/2010/main" val="222386377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E7781-B297-411E-AD7E-03976D16A895}"/>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Ciclo de vida: justificación</a:t>
            </a:r>
          </a:p>
        </p:txBody>
      </p:sp>
      <p:sp>
        <p:nvSpPr>
          <p:cNvPr id="3" name="Content Placeholder 2">
            <a:extLst>
              <a:ext uri="{FF2B5EF4-FFF2-40B4-BE49-F238E27FC236}">
                <a16:creationId xmlns:a16="http://schemas.microsoft.com/office/drawing/2014/main" id="{5F27174C-19FB-4955-81B2-E7DB5B67133E}"/>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Se da prioridad a los pacientes que no han tenido la misma oportunidad de vivir las etapas de la vida</a:t>
            </a:r>
          </a:p>
          <a:p>
            <a:r>
              <a:rPr lang="es-US" sz="2400" b="0" i="0" strike="noStrike" cap="none" spc="0" baseline="0" dirty="0">
                <a:solidFill>
                  <a:srgbClr val="005595"/>
                </a:solidFill>
                <a:effectLst/>
                <a:latin typeface="Calibri"/>
                <a:ea typeface="Calibri"/>
                <a:cs typeface="Calibri"/>
              </a:rPr>
              <a:t>La edad es generalmente fácil de determinar y categorizar en una etapa de vida predeterminada</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Puede mejorar la equidad en salud</a:t>
            </a:r>
          </a:p>
          <a:p>
            <a:pPr lvl="1"/>
            <a:r>
              <a:rPr lang="es-US" sz="2000" b="0" i="0" strike="noStrike" cap="none" spc="0" baseline="0" dirty="0">
                <a:solidFill>
                  <a:srgbClr val="005595"/>
                </a:solidFill>
                <a:effectLst/>
                <a:latin typeface="Calibri"/>
                <a:ea typeface="Calibri"/>
                <a:cs typeface="Calibri"/>
              </a:rPr>
              <a:t>Puede contrarrestar los efectos de las desigualdades injustas en cuanto a la esperanza de vida entre grupos</a:t>
            </a:r>
          </a:p>
          <a:p>
            <a:pPr lvl="1"/>
            <a:r>
              <a:rPr lang="es-US" sz="2000" b="0" i="0" strike="noStrike" cap="none" spc="0" baseline="0" dirty="0">
                <a:solidFill>
                  <a:srgbClr val="005595"/>
                </a:solidFill>
                <a:effectLst/>
                <a:latin typeface="Calibri"/>
                <a:ea typeface="Calibri"/>
                <a:cs typeface="Calibri"/>
              </a:rPr>
              <a:t>Demográficamente, la esperanza de vida difiere según los grupos raciales y étnicos, y la discapacidad. Las personas blancas y sin discapacidades suelen envejecer más que las comunidades de color y las personas discapacitadas.</a:t>
            </a:r>
          </a:p>
        </p:txBody>
      </p:sp>
      <p:sp>
        <p:nvSpPr>
          <p:cNvPr id="4" name="Slide Number Placeholder 3">
            <a:extLst>
              <a:ext uri="{FF2B5EF4-FFF2-40B4-BE49-F238E27FC236}">
                <a16:creationId xmlns:a16="http://schemas.microsoft.com/office/drawing/2014/main" id="{8DC5938D-8CD5-455B-A2C9-64715F9776D7}"/>
              </a:ext>
            </a:extLst>
          </p:cNvPr>
          <p:cNvSpPr>
            <a:spLocks noGrp="1"/>
          </p:cNvSpPr>
          <p:nvPr>
            <p:ph type="sldNum" sz="quarter" idx="11"/>
          </p:nvPr>
        </p:nvSpPr>
        <p:spPr/>
        <p:txBody>
          <a:bodyPr/>
          <a:lstStyle/>
          <a:p>
            <a:pPr>
              <a:defRPr/>
            </a:pPr>
            <a:fld id="{678D0E47-2870-4D7F-9E5B-E656D1108487}" type="slidenum">
              <a:rPr lang="en-US" altLang="en-US" smtClean="0"/>
              <a:pPr>
                <a:defRPr/>
              </a:pPr>
              <a:t>36</a:t>
            </a:fld>
            <a:endParaRPr lang="en-US" altLang="en-US" dirty="0"/>
          </a:p>
        </p:txBody>
      </p:sp>
    </p:spTree>
    <p:extLst>
      <p:ext uri="{BB962C8B-B14F-4D97-AF65-F5344CB8AC3E}">
        <p14:creationId xmlns:p14="http://schemas.microsoft.com/office/powerpoint/2010/main" val="4201006489"/>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C97F6-CE3F-451E-A9B2-900698739979}"/>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Ciclo de vida: desventajas</a:t>
            </a:r>
          </a:p>
        </p:txBody>
      </p:sp>
      <p:sp>
        <p:nvSpPr>
          <p:cNvPr id="3" name="Content Placeholder 2">
            <a:extLst>
              <a:ext uri="{FF2B5EF4-FFF2-40B4-BE49-F238E27FC236}">
                <a16:creationId xmlns:a16="http://schemas.microsoft.com/office/drawing/2014/main" id="{6999CFB2-D22F-4A7F-8238-A55895E8496F}"/>
              </a:ext>
            </a:extLst>
          </p:cNvPr>
          <p:cNvSpPr>
            <a:spLocks noGrp="1"/>
          </p:cNvSpPr>
          <p:nvPr>
            <p:ph idx="1"/>
          </p:nvPr>
        </p:nvSpPr>
        <p:spPr>
          <a:xfrm>
            <a:off x="609600" y="1447800"/>
            <a:ext cx="10972800" cy="4114800"/>
          </a:xfrm>
        </p:spPr>
        <p:txBody>
          <a:bodyPr/>
          <a:lstStyle/>
          <a:p>
            <a:r>
              <a:rPr lang="es-US" sz="2400" b="0" i="0" strike="noStrike" cap="none" spc="0" baseline="0" dirty="0">
                <a:solidFill>
                  <a:srgbClr val="005595"/>
                </a:solidFill>
                <a:effectLst/>
                <a:latin typeface="Calibri"/>
                <a:ea typeface="Calibri"/>
                <a:cs typeface="Calibri"/>
              </a:rPr>
              <a:t>Requiere el desarrollo de clasificaciones de etapas de la vida por edad</a:t>
            </a:r>
          </a:p>
          <a:p>
            <a:pPr lvl="1"/>
            <a:r>
              <a:rPr lang="es-US" sz="2000" b="0" i="0" strike="noStrike" cap="none" spc="0" baseline="0" dirty="0">
                <a:solidFill>
                  <a:srgbClr val="005595"/>
                </a:solidFill>
                <a:effectLst/>
                <a:latin typeface="Calibri"/>
                <a:ea typeface="Calibri"/>
                <a:cs typeface="Calibri"/>
              </a:rPr>
              <a:t>No existen criterios o acuerdos actuales establecidos sobre qué categorías de etapas de la vida deben usarse con fines de priorización</a:t>
            </a:r>
          </a:p>
          <a:p>
            <a:r>
              <a:rPr lang="es-US" sz="2400" b="0" i="0" strike="noStrike" cap="none" spc="0" baseline="0" dirty="0">
                <a:solidFill>
                  <a:srgbClr val="005595"/>
                </a:solidFill>
                <a:effectLst/>
                <a:latin typeface="Calibri"/>
                <a:ea typeface="Calibri"/>
                <a:cs typeface="Calibri"/>
              </a:rPr>
              <a:t>Podría no alinearse </a:t>
            </a:r>
            <a:r>
              <a:rPr lang="es-US" sz="2400" b="0" i="0" strike="noStrike" cap="none" spc="0" baseline="0" dirty="0">
                <a:solidFill>
                  <a:srgbClr val="005595"/>
                </a:solidFill>
                <a:effectLst/>
                <a:latin typeface="Arial"/>
                <a:ea typeface="Arial"/>
                <a:cs typeface="Arial"/>
              </a:rPr>
              <a:t>por completo</a:t>
            </a:r>
            <a:r>
              <a:rPr lang="es-US" sz="2400" b="0" i="0" strike="noStrike" cap="none" spc="0" baseline="0" dirty="0">
                <a:solidFill>
                  <a:srgbClr val="005595"/>
                </a:solidFill>
                <a:effectLst/>
                <a:latin typeface="Calibri"/>
                <a:ea typeface="Calibri"/>
                <a:cs typeface="Calibri"/>
              </a:rPr>
              <a:t> con diferentes normas o valores culturales</a:t>
            </a:r>
          </a:p>
          <a:p>
            <a:r>
              <a:rPr lang="es-US" sz="2400" b="0" i="0" strike="noStrike" cap="none" spc="0" baseline="0" dirty="0">
                <a:solidFill>
                  <a:srgbClr val="005595"/>
                </a:solidFill>
                <a:effectLst/>
                <a:latin typeface="Calibri"/>
                <a:ea typeface="Calibri"/>
                <a:cs typeface="Calibri"/>
              </a:rPr>
              <a:t>Puede tener impactos en toda la comunidad en cuanto al acceso a las prácticas culturales cuando aquellos en ciclos de vida posteriores (por ejemplo, ancianos) no son priorizados</a:t>
            </a:r>
          </a:p>
          <a:p>
            <a:r>
              <a:rPr lang="es-US" sz="2400" b="0" i="0" strike="noStrike" cap="none" spc="0" baseline="0" dirty="0">
                <a:solidFill>
                  <a:srgbClr val="005595"/>
                </a:solidFill>
                <a:effectLst/>
                <a:latin typeface="Calibri"/>
                <a:ea typeface="Calibri"/>
                <a:cs typeface="Calibri"/>
              </a:rPr>
              <a:t>Dar prioridad a las personas más jóvenes (es decir, dar prioridad a las personas en etapas tempranas de la vida definidas por grupos de edad) podría considerarse discriminación por edad</a:t>
            </a:r>
          </a:p>
          <a:p>
            <a:r>
              <a:rPr lang="es-US" sz="2400" b="0" i="0" strike="noStrike" cap="none" spc="0" baseline="0" dirty="0">
                <a:solidFill>
                  <a:srgbClr val="005595"/>
                </a:solidFill>
                <a:effectLst/>
                <a:latin typeface="Calibri"/>
                <a:ea typeface="Calibri"/>
                <a:cs typeface="Calibri"/>
              </a:rPr>
              <a:t>La literatura publicada y las reacciones de la prensa sugieren una aceptación pública mixta; potencial de preocupación importante si se usa</a:t>
            </a:r>
            <a:endParaRPr lang="en-US" sz="2800" dirty="0"/>
          </a:p>
        </p:txBody>
      </p:sp>
      <p:sp>
        <p:nvSpPr>
          <p:cNvPr id="4" name="Slide Number Placeholder 3">
            <a:extLst>
              <a:ext uri="{FF2B5EF4-FFF2-40B4-BE49-F238E27FC236}">
                <a16:creationId xmlns:a16="http://schemas.microsoft.com/office/drawing/2014/main" id="{AAAEADF6-7134-420E-933E-BBB0C4C137BD}"/>
              </a:ext>
            </a:extLst>
          </p:cNvPr>
          <p:cNvSpPr>
            <a:spLocks noGrp="1"/>
          </p:cNvSpPr>
          <p:nvPr>
            <p:ph type="sldNum" sz="quarter" idx="11"/>
          </p:nvPr>
        </p:nvSpPr>
        <p:spPr/>
        <p:txBody>
          <a:bodyPr/>
          <a:lstStyle/>
          <a:p>
            <a:pPr>
              <a:defRPr/>
            </a:pPr>
            <a:fld id="{678D0E47-2870-4D7F-9E5B-E656D1108487}" type="slidenum">
              <a:rPr lang="en-US" altLang="en-US" smtClean="0"/>
              <a:pPr>
                <a:defRPr/>
              </a:pPr>
              <a:t>37</a:t>
            </a:fld>
            <a:endParaRPr lang="en-US" altLang="en-US" dirty="0"/>
          </a:p>
        </p:txBody>
      </p:sp>
    </p:spTree>
    <p:extLst>
      <p:ext uri="{BB962C8B-B14F-4D97-AF65-F5344CB8AC3E}">
        <p14:creationId xmlns:p14="http://schemas.microsoft.com/office/powerpoint/2010/main" val="48168865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25CAB-8218-4775-9C5D-AAE1D452B83F}"/>
              </a:ext>
            </a:extLst>
          </p:cNvPr>
          <p:cNvSpPr>
            <a:spLocks noGrp="1"/>
          </p:cNvSpPr>
          <p:nvPr>
            <p:ph type="title"/>
          </p:nvPr>
        </p:nvSpPr>
        <p:spPr>
          <a:xfrm>
            <a:off x="914400" y="2590800"/>
            <a:ext cx="10515600" cy="2852737"/>
          </a:xfrm>
        </p:spPr>
        <p:txBody>
          <a:bodyPr/>
          <a:lstStyle/>
          <a:p>
            <a:r>
              <a:rPr lang="es-US" sz="5400" b="1" i="0" strike="noStrike" cap="none" spc="0" baseline="0" dirty="0">
                <a:solidFill>
                  <a:srgbClr val="005595"/>
                </a:solidFill>
                <a:effectLst/>
                <a:latin typeface="Arial"/>
                <a:ea typeface="Arial"/>
                <a:cs typeface="Arial"/>
              </a:rPr>
              <a:t>Criterio: </a:t>
            </a:r>
            <a:br>
              <a:rPr sz="5400" dirty="0"/>
            </a:br>
            <a:r>
              <a:rPr lang="es-US" sz="5400" b="1" i="0" strike="noStrike" cap="none" spc="0" baseline="0" dirty="0">
                <a:solidFill>
                  <a:srgbClr val="005595"/>
                </a:solidFill>
                <a:effectLst/>
                <a:latin typeface="Arial"/>
                <a:ea typeface="Arial"/>
                <a:cs typeface="Arial"/>
              </a:rPr>
              <a:t>SOFA/mSOFA</a:t>
            </a:r>
            <a:endParaRPr lang="en-US" sz="5400" dirty="0"/>
          </a:p>
        </p:txBody>
      </p:sp>
      <p:sp>
        <p:nvSpPr>
          <p:cNvPr id="4" name="Slide Number Placeholder 3">
            <a:extLst>
              <a:ext uri="{FF2B5EF4-FFF2-40B4-BE49-F238E27FC236}">
                <a16:creationId xmlns:a16="http://schemas.microsoft.com/office/drawing/2014/main" id="{2890A0B5-0178-4FAC-A9E2-19A3571842C7}"/>
              </a:ext>
            </a:extLst>
          </p:cNvPr>
          <p:cNvSpPr>
            <a:spLocks noGrp="1"/>
          </p:cNvSpPr>
          <p:nvPr>
            <p:ph type="sldNum" sz="quarter" idx="11"/>
          </p:nvPr>
        </p:nvSpPr>
        <p:spPr/>
        <p:txBody>
          <a:bodyPr/>
          <a:lstStyle/>
          <a:p>
            <a:pPr>
              <a:defRPr/>
            </a:pPr>
            <a:fld id="{DB2CD222-6AD2-4E92-97F8-569B95AFE93E}" type="slidenum">
              <a:rPr lang="en-US" altLang="en-US" smtClean="0"/>
              <a:pPr>
                <a:defRPr/>
              </a:pPr>
              <a:t>38</a:t>
            </a:fld>
            <a:endParaRPr lang="en-US" altLang="en-US" dirty="0"/>
          </a:p>
        </p:txBody>
      </p:sp>
    </p:spTree>
    <p:extLst>
      <p:ext uri="{BB962C8B-B14F-4D97-AF65-F5344CB8AC3E}">
        <p14:creationId xmlns:p14="http://schemas.microsoft.com/office/powerpoint/2010/main" val="340886527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A574-7670-453E-9DD7-56091A5C680A}"/>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Criterio: SOFA/mSOFA</a:t>
            </a:r>
            <a:r>
              <a:rPr lang="es-US" sz="4000" b="1" i="0" strike="noStrike" cap="none" spc="0" baseline="30000" dirty="0">
                <a:solidFill>
                  <a:srgbClr val="005595"/>
                </a:solidFill>
                <a:effectLst/>
                <a:latin typeface="Calibri"/>
                <a:ea typeface="Calibri"/>
                <a:cs typeface="Calibri"/>
              </a:rPr>
              <a:t> †</a:t>
            </a:r>
            <a:endParaRPr lang="en-US" sz="4000" dirty="0"/>
          </a:p>
        </p:txBody>
      </p:sp>
      <p:sp>
        <p:nvSpPr>
          <p:cNvPr id="3" name="Content Placeholder 2">
            <a:extLst>
              <a:ext uri="{FF2B5EF4-FFF2-40B4-BE49-F238E27FC236}">
                <a16:creationId xmlns:a16="http://schemas.microsoft.com/office/drawing/2014/main" id="{BF98DC6D-3F17-47BE-B91F-3ED98BD0BA96}"/>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La SOFA y mSOFA son herramientas publicadas para estimar la probabilidad de que un paciente sobreviva hasta el alta hospitalaria</a:t>
            </a:r>
          </a:p>
          <a:p>
            <a:pPr lvl="1"/>
            <a:r>
              <a:rPr lang="es-US" sz="2000" b="0" i="0" strike="noStrike" cap="none" spc="0" baseline="0" dirty="0">
                <a:solidFill>
                  <a:srgbClr val="005595"/>
                </a:solidFill>
                <a:effectLst/>
                <a:latin typeface="Calibri"/>
                <a:ea typeface="Calibri"/>
                <a:cs typeface="Calibri"/>
              </a:rPr>
              <a:t>Estas herramientas se aprobaron originalmente para pacientes con sepsis</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Utiliza ciertos signos vitales, resultados de laboratorio y evaluaciones clínicas para determinar la puntuación de supervivencia de un paciente</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Las puntuaciones más bajas se correlacionan con una mayor probabilidad de supervivencia hospitalaria</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Los pacientes con puntuaciones más bajas reciben la prioridad más alta para el recurso escaso durante la priorización</a:t>
            </a:r>
          </a:p>
          <a:p>
            <a:endParaRPr lang="en-US" dirty="0"/>
          </a:p>
          <a:p>
            <a:endParaRPr lang="en-US" dirty="0"/>
          </a:p>
        </p:txBody>
      </p:sp>
      <p:sp>
        <p:nvSpPr>
          <p:cNvPr id="4" name="Slide Number Placeholder 3">
            <a:extLst>
              <a:ext uri="{FF2B5EF4-FFF2-40B4-BE49-F238E27FC236}">
                <a16:creationId xmlns:a16="http://schemas.microsoft.com/office/drawing/2014/main" id="{622646F6-3DBC-42FF-BF12-CDF97663A328}"/>
              </a:ext>
            </a:extLst>
          </p:cNvPr>
          <p:cNvSpPr>
            <a:spLocks noGrp="1"/>
          </p:cNvSpPr>
          <p:nvPr>
            <p:ph type="sldNum" sz="quarter" idx="11"/>
          </p:nvPr>
        </p:nvSpPr>
        <p:spPr/>
        <p:txBody>
          <a:bodyPr/>
          <a:lstStyle/>
          <a:p>
            <a:pPr>
              <a:defRPr/>
            </a:pPr>
            <a:fld id="{678D0E47-2870-4D7F-9E5B-E656D1108487}" type="slidenum">
              <a:rPr lang="en-US" altLang="en-US" smtClean="0"/>
              <a:pPr>
                <a:defRPr/>
              </a:pPr>
              <a:t>39</a:t>
            </a:fld>
            <a:endParaRPr lang="en-US" altLang="en-US" dirty="0"/>
          </a:p>
        </p:txBody>
      </p:sp>
    </p:spTree>
    <p:extLst>
      <p:ext uri="{BB962C8B-B14F-4D97-AF65-F5344CB8AC3E}">
        <p14:creationId xmlns:p14="http://schemas.microsoft.com/office/powerpoint/2010/main" val="16675873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1450A-F7F9-4AD9-8AD6-EF9B1FDAAB81}"/>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Prioridad/Objetivo general</a:t>
            </a:r>
          </a:p>
        </p:txBody>
      </p:sp>
      <p:sp>
        <p:nvSpPr>
          <p:cNvPr id="3" name="Content Placeholder 2">
            <a:extLst>
              <a:ext uri="{FF2B5EF4-FFF2-40B4-BE49-F238E27FC236}">
                <a16:creationId xmlns:a16="http://schemas.microsoft.com/office/drawing/2014/main" id="{62F5665C-E8C8-471E-824B-ECF776DD7A3A}"/>
              </a:ext>
            </a:extLst>
          </p:cNvPr>
          <p:cNvSpPr>
            <a:spLocks noGrp="1"/>
          </p:cNvSpPr>
          <p:nvPr>
            <p:ph idx="1"/>
          </p:nvPr>
        </p:nvSpPr>
        <p:spPr>
          <a:xfrm>
            <a:off x="609600" y="1600200"/>
            <a:ext cx="10972800" cy="4572000"/>
          </a:xfrm>
        </p:spPr>
        <p:txBody>
          <a:bodyPr/>
          <a:lstStyle/>
          <a:p>
            <a:r>
              <a:rPr lang="es-US" sz="2400" b="0" i="0" strike="noStrike" cap="none" spc="0" baseline="0" dirty="0">
                <a:solidFill>
                  <a:srgbClr val="005595"/>
                </a:solidFill>
                <a:effectLst/>
                <a:latin typeface="Calibri"/>
                <a:ea typeface="Calibri"/>
                <a:cs typeface="Calibri"/>
              </a:rPr>
              <a:t>El OHA (Oregon Health Authority, OHA) ha sido claro en su prioridad de reducir las inequidades en la salud como parte de su guía de atención en caso de crisis publicada durante la pandemia, así como al reunir y apoyar al Comité Asesor de Asignación de Recursos de </a:t>
            </a:r>
            <a:r>
              <a:rPr lang="es-US" sz="2400" b="0" i="0" strike="noStrike" cap="none" spc="0" baseline="0" dirty="0" err="1">
                <a:solidFill>
                  <a:srgbClr val="005595"/>
                </a:solidFill>
                <a:effectLst/>
                <a:latin typeface="Calibri"/>
                <a:ea typeface="Calibri"/>
                <a:cs typeface="Calibri"/>
              </a:rPr>
              <a:t>Oregon</a:t>
            </a:r>
            <a:r>
              <a:rPr lang="es-US" sz="2400" b="0" i="0" strike="noStrike" cap="none" spc="0" baseline="0" dirty="0">
                <a:solidFill>
                  <a:srgbClr val="005595"/>
                </a:solidFill>
                <a:effectLst/>
                <a:latin typeface="Calibri"/>
                <a:ea typeface="Calibri"/>
                <a:cs typeface="Calibri"/>
              </a:rPr>
              <a:t> (Oregon Resource Allocation Advisory Committee, ORAAC).</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Nuestra tarea es establecer normas que guíen quiénes reciban recursos escasos para salvar vidas cuando no sean suficientes para todos los que los necesitan. El objetivo de nuestro enfoque de asignación de recursos es proteger la salud de las comunidades de </a:t>
            </a:r>
            <a:r>
              <a:rPr lang="es-US" sz="2400" b="0" i="0" strike="noStrike" cap="none" spc="0" baseline="0" dirty="0" err="1">
                <a:solidFill>
                  <a:srgbClr val="005595"/>
                </a:solidFill>
                <a:effectLst/>
                <a:latin typeface="Calibri"/>
                <a:ea typeface="Calibri"/>
                <a:cs typeface="Calibri"/>
              </a:rPr>
              <a:t>Oregon</a:t>
            </a:r>
            <a:r>
              <a:rPr lang="es-US" sz="2400" b="0" i="0" strike="noStrike" cap="none" spc="0" baseline="0" dirty="0">
                <a:solidFill>
                  <a:srgbClr val="005595"/>
                </a:solidFill>
                <a:effectLst/>
                <a:latin typeface="Calibri"/>
                <a:ea typeface="Calibri"/>
                <a:cs typeface="Calibri"/>
              </a:rPr>
              <a:t> y reducir las inequidades en materia de salud y la desventaja provocada por la opresión.</a:t>
            </a:r>
          </a:p>
        </p:txBody>
      </p:sp>
      <p:sp>
        <p:nvSpPr>
          <p:cNvPr id="4" name="Slide Number Placeholder 3">
            <a:extLst>
              <a:ext uri="{FF2B5EF4-FFF2-40B4-BE49-F238E27FC236}">
                <a16:creationId xmlns:a16="http://schemas.microsoft.com/office/drawing/2014/main" id="{05AC5A17-9179-421E-9434-CEA44500CAF7}"/>
              </a:ext>
            </a:extLst>
          </p:cNvPr>
          <p:cNvSpPr>
            <a:spLocks noGrp="1"/>
          </p:cNvSpPr>
          <p:nvPr>
            <p:ph type="sldNum" sz="quarter" idx="11"/>
          </p:nvPr>
        </p:nvSpPr>
        <p:spPr/>
        <p:txBody>
          <a:bodyPr/>
          <a:lstStyle/>
          <a:p>
            <a:pPr>
              <a:defRPr/>
            </a:pPr>
            <a:fld id="{678D0E47-2870-4D7F-9E5B-E656D1108487}" type="slidenum">
              <a:rPr lang="en-US" altLang="en-US" smtClean="0"/>
              <a:pPr>
                <a:defRPr/>
              </a:pPr>
              <a:t>4</a:t>
            </a:fld>
            <a:endParaRPr lang="en-US" altLang="en-US" dirty="0"/>
          </a:p>
        </p:txBody>
      </p:sp>
    </p:spTree>
    <p:extLst>
      <p:ext uri="{BB962C8B-B14F-4D97-AF65-F5344CB8AC3E}">
        <p14:creationId xmlns:p14="http://schemas.microsoft.com/office/powerpoint/2010/main" val="884894754"/>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A25C9-BA1B-4E40-A819-EB9194B35F17}"/>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SOFA/mSOFA: justificación</a:t>
            </a:r>
          </a:p>
        </p:txBody>
      </p:sp>
      <p:sp>
        <p:nvSpPr>
          <p:cNvPr id="3" name="Content Placeholder 2">
            <a:extLst>
              <a:ext uri="{FF2B5EF4-FFF2-40B4-BE49-F238E27FC236}">
                <a16:creationId xmlns:a16="http://schemas.microsoft.com/office/drawing/2014/main" id="{1F362FBF-CBD7-4C34-98CC-CF5FBE93243F}"/>
              </a:ext>
            </a:extLst>
          </p:cNvPr>
          <p:cNvSpPr>
            <a:spLocks noGrp="1"/>
          </p:cNvSpPr>
          <p:nvPr>
            <p:ph idx="1"/>
          </p:nvPr>
        </p:nvSpPr>
        <p:spPr/>
        <p:txBody>
          <a:bodyPr/>
          <a:lstStyle/>
          <a:p>
            <a:r>
              <a:rPr lang="es-US" sz="2800" b="0" i="0" strike="noStrike" cap="none" spc="0" baseline="0" dirty="0">
                <a:solidFill>
                  <a:srgbClr val="005595"/>
                </a:solidFill>
                <a:effectLst/>
                <a:latin typeface="Calibri"/>
                <a:ea typeface="Calibri"/>
                <a:cs typeface="Calibri"/>
              </a:rPr>
              <a:t>Es relativamente fácil de usar</a:t>
            </a:r>
          </a:p>
          <a:p>
            <a:endParaRPr lang="en-US" sz="700" dirty="0">
              <a:latin typeface="Calibri" panose="020F0502020204030204" pitchFamily="34" charset="0"/>
              <a:cs typeface="Calibri" panose="020F0502020204030204" pitchFamily="34" charset="0"/>
            </a:endParaRPr>
          </a:p>
          <a:p>
            <a:r>
              <a:rPr lang="es-US" sz="2800" b="0" i="0" strike="noStrike" cap="none" spc="0" baseline="0" dirty="0">
                <a:solidFill>
                  <a:srgbClr val="005595"/>
                </a:solidFill>
                <a:effectLst/>
                <a:latin typeface="Calibri"/>
                <a:ea typeface="Calibri"/>
                <a:cs typeface="Calibri"/>
              </a:rPr>
              <a:t>Han sido ampliamente utilizadas en las pautas de atención en caso de crisis </a:t>
            </a:r>
          </a:p>
          <a:p>
            <a:pPr lvl="1"/>
            <a:r>
              <a:rPr lang="es-US" sz="2400" b="0" i="0" strike="noStrike" cap="none" spc="0" baseline="0" dirty="0">
                <a:solidFill>
                  <a:srgbClr val="005595"/>
                </a:solidFill>
                <a:effectLst/>
                <a:latin typeface="Calibri"/>
                <a:ea typeface="Calibri"/>
                <a:cs typeface="Calibri"/>
              </a:rPr>
              <a:t>Se ha capacitado a muchos equipos hospitalarios para su uso</a:t>
            </a:r>
          </a:p>
          <a:p>
            <a:pPr lvl="1"/>
            <a:endParaRPr lang="en-US" sz="700" dirty="0">
              <a:latin typeface="Calibri" panose="020F0502020204030204" pitchFamily="34" charset="0"/>
              <a:cs typeface="Calibri" panose="020F0502020204030204" pitchFamily="34" charset="0"/>
            </a:endParaRPr>
          </a:p>
          <a:p>
            <a:r>
              <a:rPr lang="es-US" sz="2800" b="0" i="0" strike="noStrike" cap="none" spc="0" baseline="0" dirty="0">
                <a:solidFill>
                  <a:srgbClr val="005595"/>
                </a:solidFill>
                <a:effectLst/>
                <a:latin typeface="Calibri"/>
                <a:ea typeface="Calibri"/>
                <a:cs typeface="Calibri"/>
              </a:rPr>
              <a:t>Se pueden aplicar modificaciones adicionales (o "correcciones de equidad") para reducir el impacto en las inequidades en materia de salud, aunque no se han estudiado los efectos de estas modificaciones</a:t>
            </a:r>
          </a:p>
          <a:p>
            <a:endParaRPr lang="en-US" dirty="0"/>
          </a:p>
        </p:txBody>
      </p:sp>
      <p:sp>
        <p:nvSpPr>
          <p:cNvPr id="4" name="Slide Number Placeholder 3">
            <a:extLst>
              <a:ext uri="{FF2B5EF4-FFF2-40B4-BE49-F238E27FC236}">
                <a16:creationId xmlns:a16="http://schemas.microsoft.com/office/drawing/2014/main" id="{679DECE2-7730-409D-9DE6-BA7369D0CA82}"/>
              </a:ext>
            </a:extLst>
          </p:cNvPr>
          <p:cNvSpPr>
            <a:spLocks noGrp="1"/>
          </p:cNvSpPr>
          <p:nvPr>
            <p:ph type="sldNum" sz="quarter" idx="11"/>
          </p:nvPr>
        </p:nvSpPr>
        <p:spPr/>
        <p:txBody>
          <a:bodyPr/>
          <a:lstStyle/>
          <a:p>
            <a:pPr>
              <a:defRPr/>
            </a:pPr>
            <a:fld id="{678D0E47-2870-4D7F-9E5B-E656D1108487}" type="slidenum">
              <a:rPr lang="en-US" altLang="en-US" smtClean="0"/>
              <a:pPr>
                <a:defRPr/>
              </a:pPr>
              <a:t>40</a:t>
            </a:fld>
            <a:endParaRPr lang="en-US" altLang="en-US" dirty="0"/>
          </a:p>
        </p:txBody>
      </p:sp>
    </p:spTree>
    <p:extLst>
      <p:ext uri="{BB962C8B-B14F-4D97-AF65-F5344CB8AC3E}">
        <p14:creationId xmlns:p14="http://schemas.microsoft.com/office/powerpoint/2010/main" val="125961673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8FDA62-210D-4A6E-80DE-928135B14478}"/>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SOFA/mSOFA: desventajas importantes</a:t>
            </a:r>
          </a:p>
        </p:txBody>
      </p:sp>
      <p:sp>
        <p:nvSpPr>
          <p:cNvPr id="6" name="Content Placeholder 5">
            <a:extLst>
              <a:ext uri="{FF2B5EF4-FFF2-40B4-BE49-F238E27FC236}">
                <a16:creationId xmlns:a16="http://schemas.microsoft.com/office/drawing/2014/main" id="{01EAE644-9FF3-4218-B2B7-5C0363AC72B0}"/>
              </a:ext>
            </a:extLst>
          </p:cNvPr>
          <p:cNvSpPr>
            <a:spLocks noGrp="1"/>
          </p:cNvSpPr>
          <p:nvPr>
            <p:ph idx="1"/>
          </p:nvPr>
        </p:nvSpPr>
        <p:spPr/>
        <p:txBody>
          <a:bodyPr/>
          <a:lstStyle/>
          <a:p>
            <a:r>
              <a:rPr lang="es-US" sz="2400" b="1" i="0" strike="noStrike" cap="none" spc="0" baseline="0" dirty="0">
                <a:solidFill>
                  <a:srgbClr val="005595"/>
                </a:solidFill>
                <a:effectLst/>
                <a:latin typeface="Calibri"/>
                <a:ea typeface="Calibri"/>
                <a:cs typeface="Calibri"/>
              </a:rPr>
              <a:t>No predice con precisión la supervivencia a corto plazo</a:t>
            </a:r>
          </a:p>
          <a:p>
            <a:r>
              <a:rPr lang="es-US" sz="2400" b="0" i="0" strike="noStrike" cap="none" spc="0" baseline="0" dirty="0">
                <a:solidFill>
                  <a:srgbClr val="005595"/>
                </a:solidFill>
                <a:effectLst/>
                <a:latin typeface="Calibri"/>
                <a:ea typeface="Calibri"/>
                <a:cs typeface="Calibri"/>
              </a:rPr>
              <a:t>Los principales documentos de consenso dirigidos por médicos y las revisiones de expertos advierten contra el uso de la SOFA; varios estados han dejado de usarla</a:t>
            </a:r>
          </a:p>
          <a:p>
            <a:r>
              <a:rPr lang="es-US" sz="2400" b="0" i="0" strike="noStrike" cap="none" spc="0" baseline="0" dirty="0">
                <a:solidFill>
                  <a:srgbClr val="005595"/>
                </a:solidFill>
                <a:effectLst/>
                <a:latin typeface="Calibri"/>
                <a:ea typeface="Calibri"/>
                <a:cs typeface="Calibri"/>
              </a:rPr>
              <a:t>No se aplica a una amplia gama de afecciones</a:t>
            </a:r>
          </a:p>
          <a:p>
            <a:r>
              <a:rPr lang="es-US" sz="2400" b="0" i="0" strike="noStrike" cap="none" spc="0" baseline="0" dirty="0">
                <a:solidFill>
                  <a:srgbClr val="005595"/>
                </a:solidFill>
                <a:effectLst/>
                <a:latin typeface="Calibri"/>
                <a:ea typeface="Calibri"/>
                <a:cs typeface="Calibri"/>
              </a:rPr>
              <a:t>Los estudios demostraron que la SOFA sobreestima la capacidad de supervivencia de los pacientes blancos y subestima la capacidad de supervivencia de los pacientes negros y, por lo tanto, no predice con exactitud la capacidad de supervivencia y aumenta las desigualdades previas. También puede empeorar las desigualdades para las personas discapacitadas.</a:t>
            </a:r>
          </a:p>
          <a:p>
            <a:r>
              <a:rPr lang="es-US" sz="2400" b="0" i="0" strike="noStrike" cap="none" spc="0" baseline="0" dirty="0">
                <a:solidFill>
                  <a:srgbClr val="005595"/>
                </a:solidFill>
                <a:effectLst/>
                <a:latin typeface="Calibri"/>
                <a:ea typeface="Calibri"/>
                <a:cs typeface="Calibri"/>
              </a:rPr>
              <a:t>Puede malinterpretarse que se basa en datos clínicos objetivos que no son ciertos. La herramienta incluye sesgo y discriminación. </a:t>
            </a:r>
          </a:p>
          <a:p>
            <a:endParaRPr lang="en-US" dirty="0"/>
          </a:p>
          <a:p>
            <a:endParaRPr lang="en-US" dirty="0"/>
          </a:p>
        </p:txBody>
      </p:sp>
      <p:sp>
        <p:nvSpPr>
          <p:cNvPr id="4" name="Slide Number Placeholder 3">
            <a:extLst>
              <a:ext uri="{FF2B5EF4-FFF2-40B4-BE49-F238E27FC236}">
                <a16:creationId xmlns:a16="http://schemas.microsoft.com/office/drawing/2014/main" id="{719E5144-EB14-45B1-84C0-85E8E274442F}"/>
              </a:ext>
            </a:extLst>
          </p:cNvPr>
          <p:cNvSpPr>
            <a:spLocks noGrp="1"/>
          </p:cNvSpPr>
          <p:nvPr>
            <p:ph type="sldNum" sz="quarter" idx="11"/>
          </p:nvPr>
        </p:nvSpPr>
        <p:spPr/>
        <p:txBody>
          <a:bodyPr/>
          <a:lstStyle/>
          <a:p>
            <a:pPr>
              <a:defRPr/>
            </a:pPr>
            <a:fld id="{DB2CD222-6AD2-4E92-97F8-569B95AFE93E}" type="slidenum">
              <a:rPr lang="en-US" altLang="en-US" smtClean="0"/>
              <a:pPr>
                <a:defRPr/>
              </a:pPr>
              <a:t>41</a:t>
            </a:fld>
            <a:endParaRPr lang="en-US" altLang="en-US" dirty="0"/>
          </a:p>
        </p:txBody>
      </p:sp>
    </p:spTree>
    <p:extLst>
      <p:ext uri="{BB962C8B-B14F-4D97-AF65-F5344CB8AC3E}">
        <p14:creationId xmlns:p14="http://schemas.microsoft.com/office/powerpoint/2010/main" val="348782525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C462B-F445-4248-B0E2-1708760528FD}"/>
              </a:ext>
            </a:extLst>
          </p:cNvPr>
          <p:cNvSpPr>
            <a:spLocks noGrp="1"/>
          </p:cNvSpPr>
          <p:nvPr>
            <p:ph type="title"/>
          </p:nvPr>
        </p:nvSpPr>
        <p:spPr/>
        <p:txBody>
          <a:bodyPr/>
          <a:lstStyle/>
          <a:p>
            <a:r>
              <a:rPr lang="es-US" sz="5400" b="1" i="0" strike="noStrike" cap="none" spc="0" baseline="0" dirty="0">
                <a:solidFill>
                  <a:srgbClr val="005595"/>
                </a:solidFill>
                <a:effectLst/>
                <a:latin typeface="Arial"/>
                <a:ea typeface="Arial"/>
                <a:cs typeface="Arial"/>
              </a:rPr>
              <a:t>Opciones de criterios múltiples</a:t>
            </a:r>
          </a:p>
        </p:txBody>
      </p:sp>
      <p:sp>
        <p:nvSpPr>
          <p:cNvPr id="4" name="Slide Number Placeholder 3">
            <a:extLst>
              <a:ext uri="{FF2B5EF4-FFF2-40B4-BE49-F238E27FC236}">
                <a16:creationId xmlns:a16="http://schemas.microsoft.com/office/drawing/2014/main" id="{12B9172D-D2E3-488F-AD78-E2CAED540BB0}"/>
              </a:ext>
            </a:extLst>
          </p:cNvPr>
          <p:cNvSpPr>
            <a:spLocks noGrp="1"/>
          </p:cNvSpPr>
          <p:nvPr>
            <p:ph type="sldNum" sz="quarter" idx="11"/>
          </p:nvPr>
        </p:nvSpPr>
        <p:spPr/>
        <p:txBody>
          <a:bodyPr/>
          <a:lstStyle/>
          <a:p>
            <a:pPr>
              <a:defRPr/>
            </a:pPr>
            <a:fld id="{DB2CD222-6AD2-4E92-97F8-569B95AFE93E}" type="slidenum">
              <a:rPr lang="en-US" altLang="en-US" smtClean="0"/>
              <a:pPr>
                <a:defRPr/>
              </a:pPr>
              <a:t>42</a:t>
            </a:fld>
            <a:endParaRPr lang="en-US" altLang="en-US" dirty="0"/>
          </a:p>
        </p:txBody>
      </p:sp>
    </p:spTree>
    <p:extLst>
      <p:ext uri="{BB962C8B-B14F-4D97-AF65-F5344CB8AC3E}">
        <p14:creationId xmlns:p14="http://schemas.microsoft.com/office/powerpoint/2010/main" val="909120026"/>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8ED05-D0F7-4843-877B-09FFFB99C727}"/>
              </a:ext>
            </a:extLst>
          </p:cNvPr>
          <p:cNvSpPr>
            <a:spLocks noGrp="1"/>
          </p:cNvSpPr>
          <p:nvPr>
            <p:ph type="title"/>
          </p:nvPr>
        </p:nvSpPr>
        <p:spPr>
          <a:xfrm>
            <a:off x="840317" y="365126"/>
            <a:ext cx="10515600" cy="1387474"/>
          </a:xfrm>
        </p:spPr>
        <p:txBody>
          <a:bodyPr/>
          <a:lstStyle/>
          <a:p>
            <a:r>
              <a:rPr lang="es-US" sz="2800" b="1" i="0" strike="noStrike" cap="none" spc="0" baseline="0" dirty="0">
                <a:solidFill>
                  <a:srgbClr val="005595"/>
                </a:solidFill>
                <a:effectLst/>
                <a:latin typeface="Arial"/>
                <a:ea typeface="Arial"/>
                <a:cs typeface="Arial"/>
              </a:rPr>
              <a:t>Enfoques de criterios múltiples a tener en cuenta*</a:t>
            </a:r>
          </a:p>
        </p:txBody>
      </p:sp>
      <p:sp>
        <p:nvSpPr>
          <p:cNvPr id="3" name="Text Placeholder 2">
            <a:extLst>
              <a:ext uri="{FF2B5EF4-FFF2-40B4-BE49-F238E27FC236}">
                <a16:creationId xmlns:a16="http://schemas.microsoft.com/office/drawing/2014/main" id="{400284A2-0091-41D3-9D64-EDE63C85803F}"/>
              </a:ext>
            </a:extLst>
          </p:cNvPr>
          <p:cNvSpPr>
            <a:spLocks noGrp="1"/>
          </p:cNvSpPr>
          <p:nvPr>
            <p:ph type="body" idx="1"/>
          </p:nvPr>
        </p:nvSpPr>
        <p:spPr>
          <a:xfrm>
            <a:off x="916286" y="1681163"/>
            <a:ext cx="5158316" cy="452437"/>
          </a:xfrm>
        </p:spPr>
        <p:txBody>
          <a:bodyPr/>
          <a:lstStyle/>
          <a:p>
            <a:r>
              <a:rPr lang="es-US" b="1" i="0" strike="noStrike" cap="none" spc="0" baseline="0" dirty="0">
                <a:solidFill>
                  <a:srgbClr val="005595"/>
                </a:solidFill>
                <a:effectLst/>
                <a:latin typeface="Arial"/>
                <a:ea typeface="Arial"/>
                <a:cs typeface="Arial"/>
              </a:rPr>
              <a:t>Opciones principales</a:t>
            </a:r>
          </a:p>
        </p:txBody>
      </p:sp>
      <p:sp>
        <p:nvSpPr>
          <p:cNvPr id="4" name="Content Placeholder 3">
            <a:extLst>
              <a:ext uri="{FF2B5EF4-FFF2-40B4-BE49-F238E27FC236}">
                <a16:creationId xmlns:a16="http://schemas.microsoft.com/office/drawing/2014/main" id="{7CC2CB5B-7898-4355-AFFC-573B133C0BB6}"/>
              </a:ext>
            </a:extLst>
          </p:cNvPr>
          <p:cNvSpPr>
            <a:spLocks noGrp="1"/>
          </p:cNvSpPr>
          <p:nvPr>
            <p:ph sz="half" idx="2"/>
          </p:nvPr>
        </p:nvSpPr>
        <p:spPr>
          <a:xfrm>
            <a:off x="861485" y="2362200"/>
            <a:ext cx="5158316" cy="1981200"/>
          </a:xfrm>
        </p:spPr>
        <p:txBody>
          <a:bodyPr/>
          <a:lstStyle/>
          <a:p>
            <a:pPr marL="457200" indent="-457200">
              <a:buFont typeface="+mj-lt"/>
              <a:buAutoNum type="alphaUcPeriod"/>
            </a:pPr>
            <a:r>
              <a:rPr lang="es-US" b="0" i="0" strike="noStrike" cap="none" spc="0" baseline="0" dirty="0">
                <a:solidFill>
                  <a:srgbClr val="005595"/>
                </a:solidFill>
                <a:effectLst/>
                <a:latin typeface="Arial"/>
                <a:ea typeface="Arial"/>
                <a:cs typeface="Arial"/>
              </a:rPr>
              <a:t>Oportunidades equitativas únicamente</a:t>
            </a:r>
          </a:p>
          <a:p>
            <a:pPr marL="457200" indent="-457200">
              <a:buFont typeface="+mj-lt"/>
              <a:buAutoNum type="alphaUcPeriod"/>
            </a:pPr>
            <a:r>
              <a:rPr lang="es-US" b="0" i="0" strike="noStrike" cap="none" spc="0" baseline="0" dirty="0">
                <a:solidFill>
                  <a:srgbClr val="005595"/>
                </a:solidFill>
                <a:effectLst/>
                <a:latin typeface="Arial"/>
                <a:ea typeface="Arial"/>
                <a:cs typeface="Arial"/>
              </a:rPr>
              <a:t>Pronóstico clínico + combinación de oportunidades equitativas</a:t>
            </a:r>
          </a:p>
          <a:p>
            <a:pPr marL="457200" indent="-457200">
              <a:buFont typeface="+mj-lt"/>
              <a:buAutoNum type="alphaUcPeriod"/>
            </a:pPr>
            <a:r>
              <a:rPr lang="es-US" b="0" i="0" strike="noStrike" cap="none" spc="0" baseline="0" dirty="0">
                <a:solidFill>
                  <a:srgbClr val="005595"/>
                </a:solidFill>
                <a:effectLst/>
                <a:latin typeface="Arial"/>
                <a:ea typeface="Arial"/>
                <a:cs typeface="Arial"/>
              </a:rPr>
              <a:t>SOFA/mSOFA</a:t>
            </a:r>
            <a:r>
              <a:rPr lang="es-US" b="1" i="0" strike="noStrike" cap="none" spc="0" baseline="30000" dirty="0">
                <a:solidFill>
                  <a:srgbClr val="005595"/>
                </a:solidFill>
                <a:effectLst/>
                <a:latin typeface="Arial"/>
                <a:ea typeface="Arial"/>
                <a:cs typeface="Arial"/>
              </a:rPr>
              <a:t>† </a:t>
            </a:r>
            <a:r>
              <a:rPr lang="es-US" b="0" i="0" strike="noStrike" cap="none" spc="0" baseline="30000" dirty="0">
                <a:solidFill>
                  <a:srgbClr val="005595"/>
                </a:solidFill>
                <a:effectLst/>
                <a:latin typeface="Arial"/>
                <a:ea typeface="Arial"/>
                <a:cs typeface="Arial"/>
              </a:rPr>
              <a:t> </a:t>
            </a:r>
            <a:r>
              <a:rPr lang="es-US" b="0" i="0" strike="noStrike" cap="none" spc="0" baseline="0" dirty="0">
                <a:solidFill>
                  <a:srgbClr val="005595"/>
                </a:solidFill>
                <a:effectLst/>
                <a:latin typeface="Arial"/>
                <a:ea typeface="Arial"/>
                <a:cs typeface="Arial"/>
              </a:rPr>
              <a:t>+ combinación de oportunidades equitativas</a:t>
            </a:r>
            <a:endParaRPr lang="en-US" baseline="30000" dirty="0"/>
          </a:p>
          <a:p>
            <a:endParaRPr lang="en-US" sz="1800" dirty="0"/>
          </a:p>
          <a:p>
            <a:pPr marL="0" indent="0">
              <a:buNone/>
            </a:pPr>
            <a:endParaRPr lang="en-US" sz="1800" dirty="0"/>
          </a:p>
        </p:txBody>
      </p:sp>
      <p:sp>
        <p:nvSpPr>
          <p:cNvPr id="5" name="Text Placeholder 4">
            <a:extLst>
              <a:ext uri="{FF2B5EF4-FFF2-40B4-BE49-F238E27FC236}">
                <a16:creationId xmlns:a16="http://schemas.microsoft.com/office/drawing/2014/main" id="{6D53E4E2-F378-48C9-9BC3-E8978386E823}"/>
              </a:ext>
            </a:extLst>
          </p:cNvPr>
          <p:cNvSpPr>
            <a:spLocks noGrp="1"/>
          </p:cNvSpPr>
          <p:nvPr>
            <p:ph type="body" sz="quarter" idx="3"/>
          </p:nvPr>
        </p:nvSpPr>
        <p:spPr>
          <a:xfrm>
            <a:off x="6172200" y="1604963"/>
            <a:ext cx="5638800" cy="528637"/>
          </a:xfrm>
        </p:spPr>
        <p:txBody>
          <a:bodyPr/>
          <a:lstStyle/>
          <a:p>
            <a:r>
              <a:rPr lang="es-US" b="1" i="0" strike="noStrike" cap="none" spc="0" baseline="0" dirty="0">
                <a:solidFill>
                  <a:srgbClr val="005595"/>
                </a:solidFill>
                <a:effectLst/>
                <a:latin typeface="Arial"/>
                <a:ea typeface="Arial"/>
                <a:cs typeface="Arial"/>
              </a:rPr>
              <a:t>Etapa adicional o desempate</a:t>
            </a:r>
          </a:p>
        </p:txBody>
      </p:sp>
      <p:sp>
        <p:nvSpPr>
          <p:cNvPr id="6" name="Content Placeholder 5">
            <a:extLst>
              <a:ext uri="{FF2B5EF4-FFF2-40B4-BE49-F238E27FC236}">
                <a16:creationId xmlns:a16="http://schemas.microsoft.com/office/drawing/2014/main" id="{F1EE5C59-029A-40CA-AC07-84F490E358A4}"/>
              </a:ext>
            </a:extLst>
          </p:cNvPr>
          <p:cNvSpPr>
            <a:spLocks noGrp="1"/>
          </p:cNvSpPr>
          <p:nvPr>
            <p:ph sz="quarter" idx="4"/>
          </p:nvPr>
        </p:nvSpPr>
        <p:spPr>
          <a:xfrm>
            <a:off x="6113368" y="2335212"/>
            <a:ext cx="5183717" cy="3684588"/>
          </a:xfrm>
        </p:spPr>
        <p:txBody>
          <a:bodyPr/>
          <a:lstStyle/>
          <a:p>
            <a:pPr marL="457200" indent="-457200">
              <a:buFont typeface="+mj-lt"/>
              <a:buAutoNum type="alphaUcPeriod" startAt="4"/>
            </a:pPr>
            <a:r>
              <a:rPr lang="es-US" b="0" i="0" strike="noStrike" cap="none" spc="0" baseline="0" dirty="0">
                <a:solidFill>
                  <a:srgbClr val="005595"/>
                </a:solidFill>
                <a:effectLst/>
                <a:latin typeface="Arial"/>
                <a:ea typeface="Arial"/>
                <a:cs typeface="Arial"/>
              </a:rPr>
              <a:t>Trabajador esencial (agregado al índice de desventaja)</a:t>
            </a:r>
          </a:p>
          <a:p>
            <a:pPr marL="457200" indent="-457200">
              <a:buFont typeface="+mj-lt"/>
              <a:buAutoNum type="alphaUcPeriod" startAt="4"/>
            </a:pPr>
            <a:r>
              <a:rPr lang="es-US" b="0" i="0" strike="noStrike" cap="none" spc="0" baseline="0" dirty="0">
                <a:solidFill>
                  <a:srgbClr val="005595"/>
                </a:solidFill>
                <a:effectLst/>
                <a:latin typeface="Arial"/>
                <a:ea typeface="Arial"/>
                <a:cs typeface="Arial"/>
              </a:rPr>
              <a:t>Prioridad del trabajador esencial</a:t>
            </a:r>
          </a:p>
          <a:p>
            <a:pPr marL="457200" indent="-457200">
              <a:buFont typeface="+mj-lt"/>
              <a:buAutoNum type="alphaUcPeriod" startAt="4"/>
            </a:pPr>
            <a:r>
              <a:rPr lang="es-US" b="0" i="0" strike="noStrike" cap="none" spc="0" baseline="0" dirty="0">
                <a:solidFill>
                  <a:srgbClr val="005595"/>
                </a:solidFill>
                <a:effectLst/>
                <a:latin typeface="Arial"/>
                <a:ea typeface="Arial"/>
                <a:cs typeface="Arial"/>
              </a:rPr>
              <a:t>Efecto multiplicador </a:t>
            </a:r>
          </a:p>
          <a:p>
            <a:pPr marL="457200" indent="-457200">
              <a:buFont typeface="+mj-lt"/>
              <a:buAutoNum type="alphaUcPeriod" startAt="4"/>
            </a:pPr>
            <a:r>
              <a:rPr lang="es-US" b="0" i="0" strike="noStrike" cap="none" spc="0" baseline="0" dirty="0">
                <a:solidFill>
                  <a:srgbClr val="005595"/>
                </a:solidFill>
                <a:effectLst/>
                <a:latin typeface="Arial"/>
                <a:ea typeface="Arial"/>
                <a:cs typeface="Arial"/>
              </a:rPr>
              <a:t>Ciclo de vida</a:t>
            </a:r>
            <a:r>
              <a:rPr lang="es-US" b="1" i="0" strike="noStrike" cap="none" spc="0" baseline="30000" dirty="0">
                <a:solidFill>
                  <a:srgbClr val="005595"/>
                </a:solidFill>
                <a:effectLst/>
                <a:latin typeface="Arial"/>
                <a:ea typeface="Arial"/>
                <a:cs typeface="Arial"/>
              </a:rPr>
              <a:t>†</a:t>
            </a:r>
            <a:r>
              <a:rPr lang="es-US" b="0" i="0" strike="noStrike" cap="none" spc="0" baseline="30000" dirty="0">
                <a:solidFill>
                  <a:srgbClr val="005595"/>
                </a:solidFill>
                <a:effectLst/>
                <a:latin typeface="Arial"/>
                <a:ea typeface="Arial"/>
                <a:cs typeface="Arial"/>
              </a:rPr>
              <a:t> </a:t>
            </a:r>
            <a:endParaRPr lang="en-US" dirty="0"/>
          </a:p>
          <a:p>
            <a:pPr marL="0" indent="0">
              <a:buNone/>
            </a:pPr>
            <a:endParaRPr lang="en-US" i="1" strike="sngStrike" dirty="0"/>
          </a:p>
          <a:p>
            <a:endParaRPr lang="en-US" dirty="0"/>
          </a:p>
          <a:p>
            <a:endParaRPr lang="en-US" dirty="0"/>
          </a:p>
        </p:txBody>
      </p:sp>
      <p:sp>
        <p:nvSpPr>
          <p:cNvPr id="7" name="Slide Number Placeholder 6">
            <a:extLst>
              <a:ext uri="{FF2B5EF4-FFF2-40B4-BE49-F238E27FC236}">
                <a16:creationId xmlns:a16="http://schemas.microsoft.com/office/drawing/2014/main" id="{B0362B61-A725-4B4C-A12A-EAE81136F9FC}"/>
              </a:ext>
            </a:extLst>
          </p:cNvPr>
          <p:cNvSpPr>
            <a:spLocks noGrp="1"/>
          </p:cNvSpPr>
          <p:nvPr>
            <p:ph type="sldNum" sz="quarter" idx="11"/>
          </p:nvPr>
        </p:nvSpPr>
        <p:spPr/>
        <p:txBody>
          <a:bodyPr/>
          <a:lstStyle/>
          <a:p>
            <a:pPr>
              <a:defRPr/>
            </a:pPr>
            <a:fld id="{11A11E2D-1921-40FD-8943-70229D7FC9E7}" type="slidenum">
              <a:rPr lang="en-US" altLang="en-US" smtClean="0"/>
              <a:pPr>
                <a:defRPr/>
              </a:pPr>
              <a:t>43</a:t>
            </a:fld>
            <a:endParaRPr lang="en-US" altLang="en-US" dirty="0"/>
          </a:p>
        </p:txBody>
      </p:sp>
      <p:sp>
        <p:nvSpPr>
          <p:cNvPr id="8" name="TextBox 7">
            <a:extLst>
              <a:ext uri="{FF2B5EF4-FFF2-40B4-BE49-F238E27FC236}">
                <a16:creationId xmlns:a16="http://schemas.microsoft.com/office/drawing/2014/main" id="{48AE82B1-9BAF-4335-A24B-B91544B3ED37}"/>
              </a:ext>
            </a:extLst>
          </p:cNvPr>
          <p:cNvSpPr txBox="1"/>
          <p:nvPr/>
        </p:nvSpPr>
        <p:spPr>
          <a:xfrm>
            <a:off x="916286" y="5181600"/>
            <a:ext cx="9218314" cy="1123384"/>
          </a:xfrm>
          <a:prstGeom prst="rect">
            <a:avLst/>
          </a:prstGeom>
          <a:noFill/>
        </p:spPr>
        <p:txBody>
          <a:bodyPr wrap="square" rtlCol="0">
            <a:spAutoFit/>
          </a:bodyPr>
          <a:lstStyle/>
          <a:p>
            <a:pPr marL="0" indent="0">
              <a:buNone/>
            </a:pPr>
            <a:r>
              <a:rPr lang="es-US" sz="2000" b="0" i="0" strike="noStrike" cap="none" spc="0" baseline="0" dirty="0">
                <a:solidFill>
                  <a:srgbClr val="005595"/>
                </a:solidFill>
                <a:effectLst/>
                <a:latin typeface="Arial"/>
                <a:ea typeface="Arial"/>
                <a:cs typeface="Arial"/>
              </a:rPr>
              <a:t>*Basado en el análisis del Subcomité de enfoques de priorización del ORAAC</a:t>
            </a:r>
          </a:p>
          <a:p>
            <a:pPr marL="0" indent="0">
              <a:buNone/>
            </a:pPr>
            <a:endParaRPr lang="en-US" sz="700" dirty="0">
              <a:solidFill>
                <a:srgbClr val="005595"/>
              </a:solidFill>
              <a:latin typeface="+mn-lt"/>
            </a:endParaRPr>
          </a:p>
          <a:p>
            <a:pPr marL="0" indent="0">
              <a:buNone/>
            </a:pPr>
            <a:r>
              <a:rPr lang="es-US" sz="2000" b="1" i="0" strike="noStrike" cap="none" spc="0" baseline="30000" dirty="0">
                <a:solidFill>
                  <a:srgbClr val="005595"/>
                </a:solidFill>
                <a:effectLst/>
                <a:latin typeface="Arial"/>
                <a:ea typeface="Arial"/>
                <a:cs typeface="Arial"/>
              </a:rPr>
              <a:t>†</a:t>
            </a:r>
            <a:r>
              <a:rPr lang="es-US" sz="2000" b="1" i="0" strike="noStrike" cap="none" spc="0" baseline="0" dirty="0">
                <a:solidFill>
                  <a:srgbClr val="005595"/>
                </a:solidFill>
                <a:effectLst/>
                <a:latin typeface="Arial"/>
                <a:ea typeface="Arial"/>
                <a:cs typeface="Arial"/>
              </a:rPr>
              <a:t>El OHA tiene preocupaciones significativas acerca de usar o continuar usando estas opciones</a:t>
            </a:r>
          </a:p>
        </p:txBody>
      </p:sp>
    </p:spTree>
    <p:extLst>
      <p:ext uri="{BB962C8B-B14F-4D97-AF65-F5344CB8AC3E}">
        <p14:creationId xmlns:p14="http://schemas.microsoft.com/office/powerpoint/2010/main" val="734431461"/>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7B5BC-4A44-4357-B875-C0510796A4F3}"/>
              </a:ext>
            </a:extLst>
          </p:cNvPr>
          <p:cNvSpPr>
            <a:spLocks noGrp="1"/>
          </p:cNvSpPr>
          <p:nvPr>
            <p:ph type="title"/>
          </p:nvPr>
        </p:nvSpPr>
        <p:spPr>
          <a:xfrm>
            <a:off x="609600" y="381000"/>
            <a:ext cx="10972800" cy="1143000"/>
          </a:xfrm>
        </p:spPr>
        <p:txBody>
          <a:bodyPr/>
          <a:lstStyle/>
          <a:p>
            <a:r>
              <a:rPr lang="es-US" sz="2800" b="1" i="0" strike="noStrike" cap="none" spc="0" baseline="0" dirty="0">
                <a:solidFill>
                  <a:srgbClr val="005595"/>
                </a:solidFill>
                <a:effectLst/>
                <a:latin typeface="Arial"/>
                <a:ea typeface="Arial"/>
                <a:cs typeface="Arial"/>
              </a:rPr>
              <a:t>Opción A:</a:t>
            </a:r>
            <a:br>
              <a:rPr sz="2800" dirty="0"/>
            </a:br>
            <a:r>
              <a:rPr lang="es-US" sz="2800" b="1" i="0" strike="noStrike" cap="none" spc="0" baseline="0" dirty="0">
                <a:solidFill>
                  <a:srgbClr val="005595"/>
                </a:solidFill>
                <a:effectLst/>
                <a:latin typeface="Arial"/>
                <a:ea typeface="Arial"/>
                <a:cs typeface="Arial"/>
              </a:rPr>
              <a:t>Oportunidades equitativas únicamente </a:t>
            </a:r>
            <a:r>
              <a:rPr lang="es-US" sz="2800" b="0" i="0" strike="noStrike" cap="none" spc="0" baseline="0" dirty="0">
                <a:solidFill>
                  <a:srgbClr val="005595"/>
                </a:solidFill>
                <a:effectLst/>
                <a:latin typeface="Arial"/>
                <a:ea typeface="Arial"/>
                <a:cs typeface="Arial"/>
              </a:rPr>
              <a:t>(sin pronóstico de supervivencia*)</a:t>
            </a:r>
          </a:p>
        </p:txBody>
      </p:sp>
      <p:sp>
        <p:nvSpPr>
          <p:cNvPr id="7" name="Content Placeholder 6">
            <a:extLst>
              <a:ext uri="{FF2B5EF4-FFF2-40B4-BE49-F238E27FC236}">
                <a16:creationId xmlns:a16="http://schemas.microsoft.com/office/drawing/2014/main" id="{9AC7F239-5F22-40A3-A712-8D204F6E9638}"/>
              </a:ext>
            </a:extLst>
          </p:cNvPr>
          <p:cNvSpPr>
            <a:spLocks noGrp="1"/>
          </p:cNvSpPr>
          <p:nvPr>
            <p:ph idx="1"/>
          </p:nvPr>
        </p:nvSpPr>
        <p:spPr>
          <a:xfrm>
            <a:off x="609600" y="1524000"/>
            <a:ext cx="10972800" cy="3657600"/>
          </a:xfrm>
        </p:spPr>
        <p:txBody>
          <a:bodyPr/>
          <a:lstStyle/>
          <a:p>
            <a:pPr marL="0" indent="0">
              <a:buNone/>
            </a:pPr>
            <a:r>
              <a:rPr lang="es-US" sz="2400" b="0" i="0" strike="noStrike" cap="none" spc="0" baseline="0" dirty="0">
                <a:solidFill>
                  <a:srgbClr val="005595"/>
                </a:solidFill>
                <a:effectLst/>
                <a:latin typeface="Calibri"/>
                <a:ea typeface="Calibri"/>
                <a:cs typeface="Calibri"/>
              </a:rPr>
              <a:t>Prioriza los recursos necesarios y escasos según el criterio de oportunidad equitativa</a:t>
            </a:r>
          </a:p>
          <a:p>
            <a:r>
              <a:rPr lang="es-US" sz="2400" b="0" i="0" strike="noStrike" cap="none" spc="0" baseline="0" dirty="0">
                <a:solidFill>
                  <a:srgbClr val="005595"/>
                </a:solidFill>
                <a:effectLst/>
                <a:latin typeface="Calibri"/>
                <a:ea typeface="Calibri"/>
                <a:cs typeface="Calibri"/>
              </a:rPr>
              <a:t>Identifica la dirección del hogar o determina si no tiene hogar</a:t>
            </a:r>
          </a:p>
          <a:p>
            <a:r>
              <a:rPr lang="es-US" sz="2400" b="0" i="0" strike="noStrike" cap="none" spc="0" baseline="0" dirty="0">
                <a:solidFill>
                  <a:srgbClr val="005595"/>
                </a:solidFill>
                <a:effectLst/>
                <a:latin typeface="Calibri"/>
                <a:ea typeface="Calibri"/>
                <a:cs typeface="Calibri"/>
              </a:rPr>
              <a:t>Asigna una puntuación de desventaja (por ejemplo, de 0 a 10) </a:t>
            </a:r>
          </a:p>
          <a:p>
            <a:r>
              <a:rPr lang="es-US" sz="2400" b="0" i="0" strike="noStrike" cap="none" spc="0" baseline="0" dirty="0">
                <a:solidFill>
                  <a:srgbClr val="005595"/>
                </a:solidFill>
                <a:effectLst/>
                <a:latin typeface="Calibri"/>
                <a:ea typeface="Calibri"/>
                <a:cs typeface="Calibri"/>
              </a:rPr>
              <a:t>Agrega una ponderación predeterminada basada en esa puntuación</a:t>
            </a:r>
          </a:p>
          <a:p>
            <a:r>
              <a:rPr lang="es-US" sz="2400" b="0" i="0" strike="noStrike" cap="none" spc="0" baseline="0" dirty="0">
                <a:solidFill>
                  <a:srgbClr val="005595"/>
                </a:solidFill>
                <a:effectLst/>
                <a:latin typeface="Calibri"/>
                <a:ea typeface="Calibri"/>
                <a:cs typeface="Calibri"/>
              </a:rPr>
              <a:t>Aleatorización con ponderación de las oportunidades equitativas entre todos los pacientes que necesitan recursos</a:t>
            </a:r>
          </a:p>
          <a:p>
            <a:r>
              <a:rPr lang="es-US" sz="2400" b="0" i="0" strike="noStrike" cap="none" spc="0" baseline="0" dirty="0">
                <a:solidFill>
                  <a:srgbClr val="005595"/>
                </a:solidFill>
                <a:effectLst/>
                <a:latin typeface="Calibri"/>
                <a:ea typeface="Calibri"/>
                <a:cs typeface="Calibri"/>
              </a:rPr>
              <a:t>Resultados en orden de prioridad para cada paciente que necesita el recurso</a:t>
            </a:r>
          </a:p>
          <a:p>
            <a:pPr marL="0" indent="0">
              <a:buNone/>
            </a:pPr>
            <a:endParaRPr lang="en-US" sz="1800" dirty="0">
              <a:latin typeface="Calibri" panose="020F0502020204030204" pitchFamily="34" charset="0"/>
              <a:cs typeface="Calibri" panose="020F0502020204030204" pitchFamily="34" charset="0"/>
            </a:endParaRPr>
          </a:p>
          <a:p>
            <a:pPr marL="0" indent="0">
              <a:buNone/>
            </a:pPr>
            <a:r>
              <a:rPr lang="es-US" sz="2000" b="0" i="1" strike="noStrike" cap="none" spc="0" baseline="0" dirty="0">
                <a:solidFill>
                  <a:srgbClr val="005595"/>
                </a:solidFill>
                <a:effectLst/>
                <a:latin typeface="Calibri"/>
                <a:ea typeface="Calibri"/>
                <a:cs typeface="Calibri"/>
              </a:rPr>
              <a:t>*</a:t>
            </a:r>
            <a:r>
              <a:rPr lang="es-US" sz="2000" b="0" i="0" strike="noStrike" cap="none" spc="0" baseline="0" dirty="0">
                <a:solidFill>
                  <a:srgbClr val="005595"/>
                </a:solidFill>
                <a:effectLst/>
                <a:latin typeface="Calibri"/>
                <a:ea typeface="Calibri"/>
                <a:cs typeface="Calibri"/>
              </a:rPr>
              <a:t>Podría tenerse en cuenta agregar alguna consideración de supervivencia (como dar prioridad secundaria a los pacientes cuya muerte es inminente)</a:t>
            </a:r>
            <a:endParaRPr lang="en-US" sz="2000" dirty="0"/>
          </a:p>
        </p:txBody>
      </p:sp>
      <p:sp>
        <p:nvSpPr>
          <p:cNvPr id="4" name="Slide Number Placeholder 3">
            <a:extLst>
              <a:ext uri="{FF2B5EF4-FFF2-40B4-BE49-F238E27FC236}">
                <a16:creationId xmlns:a16="http://schemas.microsoft.com/office/drawing/2014/main" id="{894B46ED-7CAF-4E14-8E33-CCA266699288}"/>
              </a:ext>
            </a:extLst>
          </p:cNvPr>
          <p:cNvSpPr>
            <a:spLocks noGrp="1"/>
          </p:cNvSpPr>
          <p:nvPr>
            <p:ph type="sldNum" sz="quarter" idx="11"/>
          </p:nvPr>
        </p:nvSpPr>
        <p:spPr/>
        <p:txBody>
          <a:bodyPr/>
          <a:lstStyle/>
          <a:p>
            <a:pPr>
              <a:defRPr/>
            </a:pPr>
            <a:fld id="{678D0E47-2870-4D7F-9E5B-E656D1108487}" type="slidenum">
              <a:rPr lang="en-US" altLang="en-US" smtClean="0"/>
              <a:pPr>
                <a:defRPr/>
              </a:pPr>
              <a:t>44</a:t>
            </a:fld>
            <a:endParaRPr lang="en-US" altLang="en-US" dirty="0"/>
          </a:p>
        </p:txBody>
      </p:sp>
    </p:spTree>
    <p:extLst>
      <p:ext uri="{BB962C8B-B14F-4D97-AF65-F5344CB8AC3E}">
        <p14:creationId xmlns:p14="http://schemas.microsoft.com/office/powerpoint/2010/main" val="2049932030"/>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4DC11-D46B-42FC-B674-CA8D12987D1F}"/>
              </a:ext>
            </a:extLst>
          </p:cNvPr>
          <p:cNvSpPr>
            <a:spLocks noGrp="1"/>
          </p:cNvSpPr>
          <p:nvPr>
            <p:ph type="title"/>
          </p:nvPr>
        </p:nvSpPr>
        <p:spPr>
          <a:xfrm>
            <a:off x="609600" y="304800"/>
            <a:ext cx="10972800" cy="1143000"/>
          </a:xfrm>
        </p:spPr>
        <p:txBody>
          <a:bodyPr/>
          <a:lstStyle/>
          <a:p>
            <a:r>
              <a:rPr lang="es-US" sz="2800" b="1" i="0" strike="noStrike" cap="none" spc="0" baseline="0" dirty="0">
                <a:solidFill>
                  <a:srgbClr val="005595"/>
                </a:solidFill>
                <a:effectLst/>
                <a:latin typeface="Arial"/>
                <a:ea typeface="Arial"/>
                <a:cs typeface="Arial"/>
              </a:rPr>
              <a:t>Opción B: </a:t>
            </a:r>
            <a:br>
              <a:rPr sz="4000" dirty="0"/>
            </a:br>
            <a:r>
              <a:rPr lang="es-US" sz="2800" b="1" i="0" strike="noStrike" cap="none" spc="0" baseline="0" dirty="0">
                <a:solidFill>
                  <a:srgbClr val="005595"/>
                </a:solidFill>
                <a:effectLst/>
                <a:latin typeface="Arial"/>
                <a:ea typeface="Arial"/>
                <a:cs typeface="Arial"/>
              </a:rPr>
              <a:t>Pronóstico clínico + oportunidades equitativas</a:t>
            </a:r>
          </a:p>
        </p:txBody>
      </p:sp>
      <p:sp>
        <p:nvSpPr>
          <p:cNvPr id="4" name="Slide Number Placeholder 3">
            <a:extLst>
              <a:ext uri="{FF2B5EF4-FFF2-40B4-BE49-F238E27FC236}">
                <a16:creationId xmlns:a16="http://schemas.microsoft.com/office/drawing/2014/main" id="{1A5BD3B9-EB94-4957-BDA0-1B024BFD170C}"/>
              </a:ext>
            </a:extLst>
          </p:cNvPr>
          <p:cNvSpPr>
            <a:spLocks noGrp="1"/>
          </p:cNvSpPr>
          <p:nvPr>
            <p:ph type="sldNum" sz="quarter" idx="11"/>
          </p:nvPr>
        </p:nvSpPr>
        <p:spPr/>
        <p:txBody>
          <a:bodyPr/>
          <a:lstStyle/>
          <a:p>
            <a:pPr>
              <a:defRPr/>
            </a:pPr>
            <a:fld id="{678D0E47-2870-4D7F-9E5B-E656D1108487}" type="slidenum">
              <a:rPr lang="en-US" altLang="en-US" smtClean="0"/>
              <a:pPr>
                <a:defRPr/>
              </a:pPr>
              <a:t>45</a:t>
            </a:fld>
            <a:endParaRPr lang="en-US" altLang="en-US" dirty="0"/>
          </a:p>
        </p:txBody>
      </p:sp>
      <p:sp>
        <p:nvSpPr>
          <p:cNvPr id="10" name="Content Placeholder 9">
            <a:extLst>
              <a:ext uri="{FF2B5EF4-FFF2-40B4-BE49-F238E27FC236}">
                <a16:creationId xmlns:a16="http://schemas.microsoft.com/office/drawing/2014/main" id="{E1E8A600-1E78-4CAF-BBA5-7D79F78F217A}"/>
              </a:ext>
            </a:extLst>
          </p:cNvPr>
          <p:cNvSpPr>
            <a:spLocks noGrp="1"/>
          </p:cNvSpPr>
          <p:nvPr>
            <p:ph idx="1"/>
          </p:nvPr>
        </p:nvSpPr>
        <p:spPr>
          <a:xfrm>
            <a:off x="685800" y="1600200"/>
            <a:ext cx="10896600" cy="1524000"/>
          </a:xfrm>
        </p:spPr>
        <p:txBody>
          <a:bodyPr/>
          <a:lstStyle/>
          <a:p>
            <a:r>
              <a:rPr lang="es-US" sz="2400" b="1" i="0" strike="noStrike" cap="none" spc="0" baseline="0" dirty="0">
                <a:solidFill>
                  <a:srgbClr val="005595"/>
                </a:solidFill>
                <a:effectLst/>
                <a:latin typeface="Calibri"/>
                <a:ea typeface="Calibri"/>
                <a:cs typeface="Calibri"/>
              </a:rPr>
              <a:t>Paso 1</a:t>
            </a:r>
            <a:r>
              <a:rPr lang="es-US" sz="2400" b="0" i="0" strike="noStrike" cap="none" spc="0" baseline="0" dirty="0">
                <a:solidFill>
                  <a:srgbClr val="005595"/>
                </a:solidFill>
                <a:effectLst/>
                <a:latin typeface="Calibri"/>
                <a:ea typeface="Calibri"/>
                <a:cs typeface="Calibri"/>
              </a:rPr>
              <a:t>: El equipo de priorización determina el pronóstico de supervivencia hasta el alta hospitalaria de todos los pacientes que necesitan recursos para determinar los grupos de prioridad iniciales:</a:t>
            </a:r>
          </a:p>
          <a:p>
            <a:endParaRPr lang="en-US" sz="700" dirty="0">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s-US" sz="2400" b="1" i="0" strike="noStrike" cap="none" spc="0" baseline="0" dirty="0">
              <a:solidFill>
                <a:srgbClr val="005595"/>
              </a:solidFill>
              <a:effectLst/>
              <a:latin typeface="Calibri"/>
              <a:ea typeface="Calibri"/>
              <a:cs typeface="Calibri"/>
            </a:endParaRPr>
          </a:p>
          <a:p>
            <a:r>
              <a:rPr lang="es-US" sz="2400" b="1" i="0" strike="noStrike" cap="none" spc="0" baseline="0" dirty="0">
                <a:solidFill>
                  <a:srgbClr val="005595"/>
                </a:solidFill>
                <a:effectLst/>
                <a:latin typeface="Calibri"/>
                <a:ea typeface="Calibri"/>
                <a:cs typeface="Calibri"/>
              </a:rPr>
              <a:t>Paso 2</a:t>
            </a:r>
            <a:r>
              <a:rPr lang="es-US" sz="2400" b="0" i="0" strike="noStrike" cap="none" spc="0" baseline="0" dirty="0">
                <a:solidFill>
                  <a:srgbClr val="005595"/>
                </a:solidFill>
                <a:effectLst/>
                <a:latin typeface="Calibri"/>
                <a:ea typeface="Calibri"/>
                <a:cs typeface="Calibri"/>
              </a:rPr>
              <a:t>: Comenzando con el Grupo 1, se distribuye los recursos por oportunidades equitativas (aleatorización ponderada) si no hay suficientes recursos para servir al grupo completo; pasar al siguiente grupo</a:t>
            </a:r>
          </a:p>
        </p:txBody>
      </p:sp>
      <p:graphicFrame>
        <p:nvGraphicFramePr>
          <p:cNvPr id="11" name="Table 8">
            <a:extLst>
              <a:ext uri="{FF2B5EF4-FFF2-40B4-BE49-F238E27FC236}">
                <a16:creationId xmlns:a16="http://schemas.microsoft.com/office/drawing/2014/main" id="{4B0FF118-39F3-47BE-9E28-15C205188818}"/>
              </a:ext>
            </a:extLst>
          </p:cNvPr>
          <p:cNvGraphicFramePr/>
          <p:nvPr>
            <p:extLst>
              <p:ext uri="{D42A27DB-BD31-4B8C-83A1-F6EECF244321}">
                <p14:modId xmlns:p14="http://schemas.microsoft.com/office/powerpoint/2010/main" val="3447678981"/>
              </p:ext>
            </p:extLst>
          </p:nvPr>
        </p:nvGraphicFramePr>
        <p:xfrm>
          <a:off x="711200" y="2895600"/>
          <a:ext cx="10935240" cy="1645920"/>
        </p:xfrm>
        <a:graphic>
          <a:graphicData uri="http://schemas.openxmlformats.org/drawingml/2006/table">
            <a:tbl>
              <a:tblPr firstRow="1" bandRow="1">
                <a:tableStyleId>{21E4AEA4-8DFA-4A89-87EB-49C32662AFE0}</a:tableStyleId>
              </a:tblPr>
              <a:tblGrid>
                <a:gridCol w="3645080">
                  <a:extLst>
                    <a:ext uri="{9D8B030D-6E8A-4147-A177-3AD203B41FA5}">
                      <a16:colId xmlns:a16="http://schemas.microsoft.com/office/drawing/2014/main" val="3796861523"/>
                    </a:ext>
                  </a:extLst>
                </a:gridCol>
                <a:gridCol w="3645080">
                  <a:extLst>
                    <a:ext uri="{9D8B030D-6E8A-4147-A177-3AD203B41FA5}">
                      <a16:colId xmlns:a16="http://schemas.microsoft.com/office/drawing/2014/main" val="842303997"/>
                    </a:ext>
                  </a:extLst>
                </a:gridCol>
                <a:gridCol w="3645080">
                  <a:extLst>
                    <a:ext uri="{9D8B030D-6E8A-4147-A177-3AD203B41FA5}">
                      <a16:colId xmlns:a16="http://schemas.microsoft.com/office/drawing/2014/main" val="691381730"/>
                    </a:ext>
                  </a:extLst>
                </a:gridCol>
              </a:tblGrid>
              <a:tr h="122238">
                <a:tc>
                  <a:txBody>
                    <a:bodyPr/>
                    <a:lstStyle/>
                    <a:p>
                      <a:pPr algn="ctr"/>
                      <a:r>
                        <a:rPr lang="es-US" sz="2400" b="1" i="0" strike="noStrike" cap="none" spc="0" baseline="0" dirty="0">
                          <a:solidFill>
                            <a:srgbClr val="FFFFFF"/>
                          </a:solidFill>
                          <a:effectLst/>
                          <a:latin typeface="Calibri"/>
                          <a:ea typeface="Calibri"/>
                          <a:cs typeface="Calibri"/>
                        </a:rPr>
                        <a:t>Grupo de prioridad 1</a:t>
                      </a:r>
                    </a:p>
                  </a:txBody>
                  <a:tcPr marL="91665" marR="91665">
                    <a:solidFill>
                      <a:srgbClr val="005595"/>
                    </a:solidFill>
                  </a:tcPr>
                </a:tc>
                <a:tc>
                  <a:txBody>
                    <a:bodyPr/>
                    <a:lstStyle/>
                    <a:p>
                      <a:pPr algn="ctr"/>
                      <a:r>
                        <a:rPr lang="es-US" sz="2400" b="1" i="0" strike="noStrike" cap="none" spc="0" baseline="0" dirty="0">
                          <a:solidFill>
                            <a:srgbClr val="FFFFFF"/>
                          </a:solidFill>
                          <a:effectLst/>
                          <a:latin typeface="Calibri"/>
                          <a:ea typeface="Calibri"/>
                          <a:cs typeface="Calibri"/>
                        </a:rPr>
                        <a:t>Grupo de prioridad 2</a:t>
                      </a:r>
                    </a:p>
                  </a:txBody>
                  <a:tcPr marL="91665" marR="91665">
                    <a:solidFill>
                      <a:srgbClr val="005595"/>
                    </a:solidFill>
                  </a:tcPr>
                </a:tc>
                <a:tc>
                  <a:txBody>
                    <a:bodyPr/>
                    <a:lstStyle/>
                    <a:p>
                      <a:pPr algn="ctr"/>
                      <a:r>
                        <a:rPr lang="es-US" sz="2400" b="1" i="0" strike="noStrike" cap="none" spc="0" baseline="0" dirty="0">
                          <a:solidFill>
                            <a:srgbClr val="FFFFFF"/>
                          </a:solidFill>
                          <a:effectLst/>
                          <a:latin typeface="Calibri"/>
                          <a:ea typeface="Calibri"/>
                          <a:cs typeface="Calibri"/>
                        </a:rPr>
                        <a:t>Grupo de prioridad 3</a:t>
                      </a:r>
                    </a:p>
                  </a:txBody>
                  <a:tcPr marL="91665" marR="91665">
                    <a:solidFill>
                      <a:srgbClr val="005595"/>
                    </a:solidFill>
                  </a:tcPr>
                </a:tc>
                <a:extLst>
                  <a:ext uri="{0D108BD9-81ED-4DB2-BD59-A6C34878D82A}">
                    <a16:rowId xmlns:a16="http://schemas.microsoft.com/office/drawing/2014/main" val="912228368"/>
                  </a:ext>
                </a:extLst>
              </a:tr>
              <a:tr h="792551">
                <a:tc>
                  <a:txBody>
                    <a:bodyPr/>
                    <a:lstStyle/>
                    <a:p>
                      <a:pPr algn="ctr"/>
                      <a:r>
                        <a:rPr lang="es-US" sz="2400" b="1" i="0" strike="noStrike" cap="none" spc="0" baseline="0" dirty="0">
                          <a:solidFill>
                            <a:srgbClr val="005595"/>
                          </a:solidFill>
                          <a:effectLst/>
                          <a:latin typeface="Calibri"/>
                          <a:ea typeface="Calibri"/>
                          <a:cs typeface="Calibri"/>
                        </a:rPr>
                        <a:t>≥90 % de probabilidad de supervivencia hospitalaria</a:t>
                      </a:r>
                    </a:p>
                  </a:txBody>
                  <a:tcPr marL="91665" marR="91665"/>
                </a:tc>
                <a:tc>
                  <a:txBody>
                    <a:bodyPr/>
                    <a:lstStyle/>
                    <a:p>
                      <a:pPr algn="ctr"/>
                      <a:r>
                        <a:rPr lang="es-US" sz="2400" b="1" i="0" strike="noStrike" cap="none" spc="0" baseline="0" dirty="0">
                          <a:solidFill>
                            <a:srgbClr val="005595"/>
                          </a:solidFill>
                          <a:effectLst/>
                          <a:latin typeface="Calibri"/>
                          <a:ea typeface="Calibri"/>
                          <a:cs typeface="Calibri"/>
                        </a:rPr>
                        <a:t>todos los otros </a:t>
                      </a:r>
                      <a:r>
                        <a:rPr lang="es-US" sz="2400" b="0" i="0" strike="noStrike" cap="none" spc="0" baseline="0" dirty="0">
                          <a:solidFill>
                            <a:srgbClr val="005595"/>
                          </a:solidFill>
                          <a:effectLst/>
                          <a:latin typeface="Calibri"/>
                          <a:ea typeface="Calibri"/>
                          <a:cs typeface="Calibri"/>
                        </a:rPr>
                        <a:t>(p. ej., 11-89 % de probabilidad de supervivencia)</a:t>
                      </a:r>
                    </a:p>
                  </a:txBody>
                  <a:tcPr marL="91665" marR="91665"/>
                </a:tc>
                <a:tc>
                  <a:txBody>
                    <a:bodyPr/>
                    <a:lstStyle/>
                    <a:p>
                      <a:pPr algn="ctr"/>
                      <a:r>
                        <a:rPr lang="es-US" sz="2400" b="1" i="0" strike="noStrike" cap="none" spc="0" baseline="0" dirty="0">
                          <a:solidFill>
                            <a:srgbClr val="005595"/>
                          </a:solidFill>
                          <a:effectLst/>
                          <a:latin typeface="Calibri"/>
                          <a:ea typeface="Calibri"/>
                          <a:cs typeface="Calibri"/>
                        </a:rPr>
                        <a:t>≤10 % de probabilidad de supervivencia hospitalaria</a:t>
                      </a:r>
                    </a:p>
                  </a:txBody>
                  <a:tcPr marL="91665" marR="91665"/>
                </a:tc>
                <a:extLst>
                  <a:ext uri="{0D108BD9-81ED-4DB2-BD59-A6C34878D82A}">
                    <a16:rowId xmlns:a16="http://schemas.microsoft.com/office/drawing/2014/main" val="1088254109"/>
                  </a:ext>
                </a:extLst>
              </a:tr>
            </a:tbl>
          </a:graphicData>
        </a:graphic>
      </p:graphicFrame>
    </p:spTree>
    <p:extLst>
      <p:ext uri="{BB962C8B-B14F-4D97-AF65-F5344CB8AC3E}">
        <p14:creationId xmlns:p14="http://schemas.microsoft.com/office/powerpoint/2010/main" val="3657851517"/>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4DC11-D46B-42FC-B674-CA8D12987D1F}"/>
              </a:ext>
            </a:extLst>
          </p:cNvPr>
          <p:cNvSpPr>
            <a:spLocks noGrp="1"/>
          </p:cNvSpPr>
          <p:nvPr>
            <p:ph type="title"/>
          </p:nvPr>
        </p:nvSpPr>
        <p:spPr>
          <a:xfrm>
            <a:off x="559558" y="323542"/>
            <a:ext cx="11022842" cy="1124258"/>
          </a:xfrm>
        </p:spPr>
        <p:txBody>
          <a:bodyPr/>
          <a:lstStyle/>
          <a:p>
            <a:r>
              <a:rPr lang="es-US" sz="2800" b="1" i="0" strike="noStrike" cap="none" spc="0" baseline="0" dirty="0">
                <a:solidFill>
                  <a:srgbClr val="005595"/>
                </a:solidFill>
                <a:effectLst/>
                <a:latin typeface="Arial"/>
                <a:ea typeface="Arial"/>
                <a:cs typeface="Arial"/>
              </a:rPr>
              <a:t>Opción C: </a:t>
            </a:r>
            <a:br>
              <a:rPr sz="2800" dirty="0"/>
            </a:br>
            <a:r>
              <a:rPr lang="es-US" sz="2800" b="1" i="0" strike="noStrike" cap="none" spc="0" baseline="0" dirty="0">
                <a:solidFill>
                  <a:srgbClr val="005595"/>
                </a:solidFill>
                <a:effectLst/>
                <a:latin typeface="Arial"/>
                <a:ea typeface="Arial"/>
                <a:cs typeface="Arial"/>
              </a:rPr>
              <a:t>SOFA/mSOFA</a:t>
            </a:r>
            <a:r>
              <a:rPr lang="es-US" sz="2800" b="1" i="0" strike="noStrike" cap="none" spc="0" baseline="30000" dirty="0">
                <a:solidFill>
                  <a:srgbClr val="005595"/>
                </a:solidFill>
                <a:effectLst/>
                <a:latin typeface="Calibri"/>
                <a:ea typeface="Calibri"/>
                <a:cs typeface="Calibri"/>
              </a:rPr>
              <a:t> †</a:t>
            </a:r>
            <a:r>
              <a:rPr lang="es-US" sz="2800" b="1" i="0" strike="noStrike" cap="none" spc="0" baseline="0" dirty="0">
                <a:solidFill>
                  <a:srgbClr val="005595"/>
                </a:solidFill>
                <a:effectLst/>
                <a:latin typeface="Arial"/>
                <a:ea typeface="Arial"/>
                <a:cs typeface="Arial"/>
              </a:rPr>
              <a:t> + Oportunidades equitativas</a:t>
            </a:r>
          </a:p>
        </p:txBody>
      </p:sp>
      <p:sp>
        <p:nvSpPr>
          <p:cNvPr id="4" name="Slide Number Placeholder 3">
            <a:extLst>
              <a:ext uri="{FF2B5EF4-FFF2-40B4-BE49-F238E27FC236}">
                <a16:creationId xmlns:a16="http://schemas.microsoft.com/office/drawing/2014/main" id="{1A5BD3B9-EB94-4957-BDA0-1B024BFD170C}"/>
              </a:ext>
            </a:extLst>
          </p:cNvPr>
          <p:cNvSpPr>
            <a:spLocks noGrp="1"/>
          </p:cNvSpPr>
          <p:nvPr>
            <p:ph type="sldNum" sz="quarter" idx="11"/>
          </p:nvPr>
        </p:nvSpPr>
        <p:spPr/>
        <p:txBody>
          <a:bodyPr/>
          <a:lstStyle/>
          <a:p>
            <a:pPr>
              <a:defRPr/>
            </a:pPr>
            <a:fld id="{678D0E47-2870-4D7F-9E5B-E656D1108487}" type="slidenum">
              <a:rPr lang="en-US" altLang="en-US" smtClean="0"/>
              <a:pPr>
                <a:defRPr/>
              </a:pPr>
              <a:t>46</a:t>
            </a:fld>
            <a:endParaRPr lang="en-US" altLang="en-US" dirty="0"/>
          </a:p>
        </p:txBody>
      </p:sp>
      <p:sp>
        <p:nvSpPr>
          <p:cNvPr id="10" name="Content Placeholder 9">
            <a:extLst>
              <a:ext uri="{FF2B5EF4-FFF2-40B4-BE49-F238E27FC236}">
                <a16:creationId xmlns:a16="http://schemas.microsoft.com/office/drawing/2014/main" id="{E1E8A600-1E78-4CAF-BBA5-7D79F78F217A}"/>
              </a:ext>
            </a:extLst>
          </p:cNvPr>
          <p:cNvSpPr>
            <a:spLocks noGrp="1"/>
          </p:cNvSpPr>
          <p:nvPr>
            <p:ph idx="1"/>
          </p:nvPr>
        </p:nvSpPr>
        <p:spPr>
          <a:xfrm>
            <a:off x="685800" y="1524000"/>
            <a:ext cx="10896600" cy="2743200"/>
          </a:xfrm>
        </p:spPr>
        <p:txBody>
          <a:bodyPr/>
          <a:lstStyle/>
          <a:p>
            <a:r>
              <a:rPr lang="es-US" sz="2400" b="1" i="0" strike="noStrike" cap="none" spc="0" baseline="0" dirty="0">
                <a:solidFill>
                  <a:srgbClr val="005595"/>
                </a:solidFill>
                <a:effectLst/>
                <a:latin typeface="Calibri"/>
                <a:ea typeface="Calibri"/>
                <a:cs typeface="Calibri"/>
              </a:rPr>
              <a:t>Paso 1</a:t>
            </a:r>
            <a:r>
              <a:rPr lang="es-US" sz="2400" b="0" i="0" strike="noStrike" cap="none" spc="0" baseline="0" dirty="0">
                <a:solidFill>
                  <a:srgbClr val="005595"/>
                </a:solidFill>
                <a:effectLst/>
                <a:latin typeface="Calibri"/>
                <a:ea typeface="Calibri"/>
                <a:cs typeface="Calibri"/>
              </a:rPr>
              <a:t>: El equipo de priorización aplica la SOFA/mSOFA (por ejemplo, con correcciones de equidad) para determinar el pronóstico de supervivencia hospitalaria para todos los pacientes; solo aplican puntuaciones muy altas/bajas para la priorización</a:t>
            </a:r>
          </a:p>
          <a:p>
            <a:endParaRPr lang="en-US" sz="2400" dirty="0">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pPr marL="0" indent="0">
              <a:buNone/>
            </a:pPr>
            <a:endParaRPr lang="en-US" sz="700" dirty="0">
              <a:latin typeface="Calibri" panose="020F0502020204030204" pitchFamily="34" charset="0"/>
              <a:cs typeface="Calibri" panose="020F0502020204030204" pitchFamily="34" charset="0"/>
            </a:endParaRPr>
          </a:p>
          <a:p>
            <a:endParaRPr lang="es-US" sz="2400" b="1" i="0" strike="noStrike" cap="none" spc="0" baseline="0" dirty="0">
              <a:solidFill>
                <a:srgbClr val="005595"/>
              </a:solidFill>
              <a:effectLst/>
              <a:latin typeface="Calibri"/>
              <a:ea typeface="Calibri"/>
              <a:cs typeface="Calibri"/>
            </a:endParaRPr>
          </a:p>
          <a:p>
            <a:r>
              <a:rPr lang="es-US" sz="2400" b="1" i="0" strike="noStrike" cap="none" spc="0" baseline="0" dirty="0">
                <a:solidFill>
                  <a:srgbClr val="005595"/>
                </a:solidFill>
                <a:effectLst/>
                <a:latin typeface="Calibri"/>
                <a:ea typeface="Calibri"/>
                <a:cs typeface="Calibri"/>
              </a:rPr>
              <a:t>Paso 2</a:t>
            </a:r>
            <a:r>
              <a:rPr lang="es-US" sz="2400" b="0" i="0" strike="noStrike" cap="none" spc="0" baseline="0" dirty="0">
                <a:solidFill>
                  <a:srgbClr val="005595"/>
                </a:solidFill>
                <a:effectLst/>
                <a:latin typeface="Calibri"/>
                <a:ea typeface="Calibri"/>
                <a:cs typeface="Calibri"/>
              </a:rPr>
              <a:t>: Comenzando con el Grupo 1, se distribuye los recursos por oportunidades equitativas (aleatorización ponderada) si no hay suficientes recursos para servir al grupo completo; pasar al siguiente grupo</a:t>
            </a:r>
          </a:p>
        </p:txBody>
      </p:sp>
      <p:graphicFrame>
        <p:nvGraphicFramePr>
          <p:cNvPr id="11" name="Table 8">
            <a:extLst>
              <a:ext uri="{FF2B5EF4-FFF2-40B4-BE49-F238E27FC236}">
                <a16:creationId xmlns:a16="http://schemas.microsoft.com/office/drawing/2014/main" id="{4B0FF118-39F3-47BE-9E28-15C205188818}"/>
              </a:ext>
            </a:extLst>
          </p:cNvPr>
          <p:cNvGraphicFramePr/>
          <p:nvPr>
            <p:extLst>
              <p:ext uri="{D42A27DB-BD31-4B8C-83A1-F6EECF244321}">
                <p14:modId xmlns:p14="http://schemas.microsoft.com/office/powerpoint/2010/main" val="3538241633"/>
              </p:ext>
            </p:extLst>
          </p:nvPr>
        </p:nvGraphicFramePr>
        <p:xfrm>
          <a:off x="559558" y="3124200"/>
          <a:ext cx="11087640" cy="1645920"/>
        </p:xfrm>
        <a:graphic>
          <a:graphicData uri="http://schemas.openxmlformats.org/drawingml/2006/table">
            <a:tbl>
              <a:tblPr firstRow="1" bandRow="1">
                <a:tableStyleId>{21E4AEA4-8DFA-4A89-87EB-49C32662AFE0}</a:tableStyleId>
              </a:tblPr>
              <a:tblGrid>
                <a:gridCol w="3695880">
                  <a:extLst>
                    <a:ext uri="{9D8B030D-6E8A-4147-A177-3AD203B41FA5}">
                      <a16:colId xmlns:a16="http://schemas.microsoft.com/office/drawing/2014/main" val="3796861523"/>
                    </a:ext>
                  </a:extLst>
                </a:gridCol>
                <a:gridCol w="3695880">
                  <a:extLst>
                    <a:ext uri="{9D8B030D-6E8A-4147-A177-3AD203B41FA5}">
                      <a16:colId xmlns:a16="http://schemas.microsoft.com/office/drawing/2014/main" val="842303997"/>
                    </a:ext>
                  </a:extLst>
                </a:gridCol>
                <a:gridCol w="3695880">
                  <a:extLst>
                    <a:ext uri="{9D8B030D-6E8A-4147-A177-3AD203B41FA5}">
                      <a16:colId xmlns:a16="http://schemas.microsoft.com/office/drawing/2014/main" val="691381730"/>
                    </a:ext>
                  </a:extLst>
                </a:gridCol>
              </a:tblGrid>
              <a:tr h="445066">
                <a:tc>
                  <a:txBody>
                    <a:bodyPr/>
                    <a:lstStyle/>
                    <a:p>
                      <a:pPr algn="ctr"/>
                      <a:r>
                        <a:rPr lang="es-US" sz="2400" b="1" i="0" strike="noStrike" cap="none" spc="0" baseline="0" dirty="0">
                          <a:solidFill>
                            <a:srgbClr val="FFFFFF"/>
                          </a:solidFill>
                          <a:effectLst/>
                          <a:latin typeface="Calibri"/>
                          <a:ea typeface="Calibri"/>
                          <a:cs typeface="Calibri"/>
                        </a:rPr>
                        <a:t>Grupo de prioridad 1</a:t>
                      </a:r>
                    </a:p>
                  </a:txBody>
                  <a:tcPr marL="91665" marR="91665">
                    <a:solidFill>
                      <a:srgbClr val="005595"/>
                    </a:solidFill>
                  </a:tcPr>
                </a:tc>
                <a:tc>
                  <a:txBody>
                    <a:bodyPr/>
                    <a:lstStyle/>
                    <a:p>
                      <a:pPr algn="ctr"/>
                      <a:r>
                        <a:rPr lang="es-US" sz="2400" b="1" i="0" strike="noStrike" cap="none" spc="0" baseline="0" dirty="0">
                          <a:solidFill>
                            <a:srgbClr val="FFFFFF"/>
                          </a:solidFill>
                          <a:effectLst/>
                          <a:latin typeface="Calibri"/>
                          <a:ea typeface="Calibri"/>
                          <a:cs typeface="Calibri"/>
                        </a:rPr>
                        <a:t>Grupo de prioridad 2</a:t>
                      </a:r>
                    </a:p>
                  </a:txBody>
                  <a:tcPr marL="91665" marR="91665">
                    <a:solidFill>
                      <a:srgbClr val="005595"/>
                    </a:solidFill>
                  </a:tcPr>
                </a:tc>
                <a:tc>
                  <a:txBody>
                    <a:bodyPr/>
                    <a:lstStyle/>
                    <a:p>
                      <a:pPr algn="ctr"/>
                      <a:r>
                        <a:rPr lang="es-US" sz="2400" b="1" i="0" strike="noStrike" cap="none" spc="0" baseline="0" dirty="0">
                          <a:solidFill>
                            <a:srgbClr val="FFFFFF"/>
                          </a:solidFill>
                          <a:effectLst/>
                          <a:latin typeface="Calibri"/>
                          <a:ea typeface="Calibri"/>
                          <a:cs typeface="Calibri"/>
                        </a:rPr>
                        <a:t>Grupo de prioridad 3</a:t>
                      </a:r>
                    </a:p>
                  </a:txBody>
                  <a:tcPr marL="91665" marR="91665">
                    <a:solidFill>
                      <a:srgbClr val="005595"/>
                    </a:solidFill>
                  </a:tcPr>
                </a:tc>
                <a:extLst>
                  <a:ext uri="{0D108BD9-81ED-4DB2-BD59-A6C34878D82A}">
                    <a16:rowId xmlns:a16="http://schemas.microsoft.com/office/drawing/2014/main" val="912228368"/>
                  </a:ext>
                </a:extLst>
              </a:tr>
              <a:tr h="811590">
                <a:tc>
                  <a:txBody>
                    <a:bodyPr/>
                    <a:lstStyle/>
                    <a:p>
                      <a:pPr algn="ctr"/>
                      <a:r>
                        <a:rPr lang="es-US" sz="2400" b="1" i="0" strike="noStrike" cap="none" spc="0" baseline="0" dirty="0">
                          <a:solidFill>
                            <a:srgbClr val="005595"/>
                          </a:solidFill>
                          <a:effectLst/>
                          <a:latin typeface="Calibri"/>
                          <a:ea typeface="Calibri"/>
                          <a:cs typeface="Calibri"/>
                        </a:rPr>
                        <a:t>puntuación de mSOFA &lt;4 o 6</a:t>
                      </a:r>
                    </a:p>
                    <a:p>
                      <a:pPr algn="ctr"/>
                      <a:r>
                        <a:rPr lang="en-US" sz="2400" b="1" dirty="0">
                          <a:solidFill>
                            <a:srgbClr val="005595"/>
                          </a:solidFill>
                          <a:latin typeface="Calibri" panose="020F0502020204030204" pitchFamily="34" charset="0"/>
                          <a:cs typeface="Calibri" panose="020F0502020204030204" pitchFamily="34" charset="0"/>
                        </a:rPr>
                        <a:t> </a:t>
                      </a:r>
                      <a:endParaRPr lang="en-US" sz="2400" b="0" dirty="0">
                        <a:solidFill>
                          <a:srgbClr val="005595"/>
                        </a:solidFill>
                        <a:latin typeface="Calibri" panose="020F0502020204030204" pitchFamily="34" charset="0"/>
                        <a:cs typeface="Calibri" panose="020F0502020204030204" pitchFamily="34" charset="0"/>
                      </a:endParaRPr>
                    </a:p>
                  </a:txBody>
                  <a:tcPr marL="91665" marR="91665"/>
                </a:tc>
                <a:tc>
                  <a:txBody>
                    <a:bodyPr/>
                    <a:lstStyle/>
                    <a:p>
                      <a:pPr algn="ctr"/>
                      <a:r>
                        <a:rPr lang="es-US" sz="2400" b="1" i="0" strike="noStrike" cap="none" spc="0" baseline="0" dirty="0">
                          <a:solidFill>
                            <a:srgbClr val="005595"/>
                          </a:solidFill>
                          <a:effectLst/>
                          <a:latin typeface="Calibri"/>
                          <a:ea typeface="Calibri"/>
                          <a:cs typeface="Calibri"/>
                        </a:rPr>
                        <a:t>todas las demás puntuaciones de mSOFA</a:t>
                      </a:r>
                    </a:p>
                  </a:txBody>
                  <a:tcPr marL="91665" marR="91665"/>
                </a:tc>
                <a:tc>
                  <a:txBody>
                    <a:bodyPr/>
                    <a:lstStyle/>
                    <a:p>
                      <a:pPr marL="0" marR="0" lvl="0" indent="0" algn="ctr" defTabSz="914400" rtl="0" eaLnBrk="1" fontAlgn="auto" latinLnBrk="0" hangingPunct="1">
                        <a:lnSpc>
                          <a:spcPct val="100000"/>
                        </a:lnSpc>
                        <a:spcBef>
                          <a:spcPct val="0"/>
                        </a:spcBef>
                        <a:spcAft>
                          <a:spcPct val="0"/>
                        </a:spcAft>
                        <a:buClrTx/>
                        <a:buSzTx/>
                        <a:buFontTx/>
                        <a:buNone/>
                        <a:defRPr/>
                      </a:pPr>
                      <a:r>
                        <a:rPr lang="es-US" sz="2400" b="1" i="0" strike="noStrike" cap="none" spc="0" baseline="0" dirty="0">
                          <a:solidFill>
                            <a:srgbClr val="005595"/>
                          </a:solidFill>
                          <a:effectLst/>
                          <a:latin typeface="Calibri"/>
                          <a:ea typeface="Calibri"/>
                          <a:cs typeface="Calibri"/>
                        </a:rPr>
                        <a:t>puntuación de mSOFA &gt;12 o 14</a:t>
                      </a:r>
                    </a:p>
                  </a:txBody>
                  <a:tcPr marL="91665" marR="91665"/>
                </a:tc>
                <a:extLst>
                  <a:ext uri="{0D108BD9-81ED-4DB2-BD59-A6C34878D82A}">
                    <a16:rowId xmlns:a16="http://schemas.microsoft.com/office/drawing/2014/main" val="1088254109"/>
                  </a:ext>
                </a:extLst>
              </a:tr>
            </a:tbl>
          </a:graphicData>
        </a:graphic>
      </p:graphicFrame>
    </p:spTree>
    <p:extLst>
      <p:ext uri="{BB962C8B-B14F-4D97-AF65-F5344CB8AC3E}">
        <p14:creationId xmlns:p14="http://schemas.microsoft.com/office/powerpoint/2010/main" val="1209397436"/>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E0001-A1D7-48BA-9E98-878D278C1AD3}"/>
              </a:ext>
            </a:extLst>
          </p:cNvPr>
          <p:cNvSpPr>
            <a:spLocks noGrp="1"/>
          </p:cNvSpPr>
          <p:nvPr>
            <p:ph type="title"/>
          </p:nvPr>
        </p:nvSpPr>
        <p:spPr/>
        <p:txBody>
          <a:bodyPr/>
          <a:lstStyle/>
          <a:p>
            <a:r>
              <a:rPr lang="es-US" sz="2800" b="1" i="0" strike="noStrike" cap="none" spc="0" baseline="0" dirty="0">
                <a:solidFill>
                  <a:srgbClr val="005595"/>
                </a:solidFill>
                <a:effectLst/>
                <a:latin typeface="Arial"/>
                <a:ea typeface="Arial"/>
                <a:cs typeface="Arial"/>
              </a:rPr>
              <a:t>Etapa de priorización adicional u opciones de desempate</a:t>
            </a:r>
          </a:p>
        </p:txBody>
      </p:sp>
      <p:sp>
        <p:nvSpPr>
          <p:cNvPr id="3" name="Content Placeholder 2">
            <a:extLst>
              <a:ext uri="{FF2B5EF4-FFF2-40B4-BE49-F238E27FC236}">
                <a16:creationId xmlns:a16="http://schemas.microsoft.com/office/drawing/2014/main" id="{771178FE-48D7-4C14-A67E-584A1138FDA4}"/>
              </a:ext>
            </a:extLst>
          </p:cNvPr>
          <p:cNvSpPr>
            <a:spLocks noGrp="1"/>
          </p:cNvSpPr>
          <p:nvPr>
            <p:ph idx="1"/>
          </p:nvPr>
        </p:nvSpPr>
        <p:spPr>
          <a:xfrm>
            <a:off x="609600" y="1600200"/>
            <a:ext cx="11125200" cy="4114800"/>
          </a:xfrm>
        </p:spPr>
        <p:txBody>
          <a:bodyPr/>
          <a:lstStyle/>
          <a:p>
            <a:r>
              <a:rPr lang="es-US" sz="2400" b="0" i="0" strike="noStrike" cap="none" spc="0" baseline="0" dirty="0">
                <a:solidFill>
                  <a:srgbClr val="005595"/>
                </a:solidFill>
                <a:effectLst/>
                <a:latin typeface="Calibri"/>
                <a:ea typeface="Calibri"/>
                <a:cs typeface="Calibri"/>
              </a:rPr>
              <a:t>Opción D: trabajador esencial </a:t>
            </a:r>
          </a:p>
          <a:p>
            <a:pPr lvl="1"/>
            <a:r>
              <a:rPr lang="es-US" sz="2400" b="0" i="0" strike="noStrike" cap="none" spc="0" baseline="0" dirty="0">
                <a:solidFill>
                  <a:srgbClr val="005595"/>
                </a:solidFill>
                <a:effectLst/>
                <a:latin typeface="Calibri"/>
                <a:ea typeface="Calibri"/>
                <a:cs typeface="Calibri"/>
              </a:rPr>
              <a:t>Agregado al índice de desventaja como ponderación adicional de oportunidades equitativas </a:t>
            </a:r>
            <a:r>
              <a:rPr lang="es-US" sz="2400" b="0" i="0" u="sng" strike="noStrike" cap="none" spc="0" baseline="0" dirty="0">
                <a:solidFill>
                  <a:srgbClr val="005595"/>
                </a:solidFill>
                <a:effectLst/>
                <a:uFill>
                  <a:solidFill>
                    <a:srgbClr val="005595"/>
                  </a:solidFill>
                </a:uFill>
                <a:latin typeface="Calibri"/>
                <a:ea typeface="Calibri"/>
                <a:cs typeface="Calibri"/>
              </a:rPr>
              <a:t>a nivel geográfico</a:t>
            </a:r>
          </a:p>
          <a:p>
            <a:pPr marL="457200" lvl="1" indent="0">
              <a:buNone/>
            </a:pPr>
            <a:endParaRPr lang="en-US" sz="1400" u="sng"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Opción E: trabajador esencial</a:t>
            </a:r>
          </a:p>
          <a:p>
            <a:r>
              <a:rPr lang="es-US" sz="2400" b="0" i="0" strike="noStrike" cap="none" spc="0" baseline="0" dirty="0">
                <a:solidFill>
                  <a:srgbClr val="005595"/>
                </a:solidFill>
                <a:effectLst/>
                <a:latin typeface="Calibri"/>
                <a:ea typeface="Calibri"/>
                <a:cs typeface="Calibri"/>
              </a:rPr>
              <a:t>Opción F: efecto multiplicador</a:t>
            </a:r>
          </a:p>
          <a:p>
            <a:r>
              <a:rPr lang="es-US" sz="2400" b="0" i="0" strike="noStrike" cap="none" spc="0" baseline="0" dirty="0">
                <a:solidFill>
                  <a:srgbClr val="005595"/>
                </a:solidFill>
                <a:effectLst/>
                <a:latin typeface="Calibri"/>
                <a:ea typeface="Calibri"/>
                <a:cs typeface="Calibri"/>
              </a:rPr>
              <a:t>Opción G: ciclo de vida</a:t>
            </a:r>
            <a:r>
              <a:rPr lang="es-US" sz="2400" b="1" i="0" strike="noStrike" cap="none" spc="0" baseline="30000" dirty="0">
                <a:solidFill>
                  <a:srgbClr val="005595"/>
                </a:solidFill>
                <a:effectLst/>
                <a:latin typeface="Calibri"/>
                <a:ea typeface="Calibri"/>
                <a:cs typeface="Calibri"/>
              </a:rPr>
              <a:t> †</a:t>
            </a:r>
            <a:endParaRPr lang="en-US" sz="2400" dirty="0">
              <a:latin typeface="Calibri" panose="020F0502020204030204" pitchFamily="34" charset="0"/>
              <a:cs typeface="Calibri" panose="020F0502020204030204" pitchFamily="34" charset="0"/>
            </a:endParaRPr>
          </a:p>
          <a:p>
            <a:pPr lvl="1"/>
            <a:r>
              <a:rPr lang="es-US" sz="2400" b="0" i="0" strike="noStrike" cap="none" spc="0" baseline="0" dirty="0">
                <a:solidFill>
                  <a:srgbClr val="005595"/>
                </a:solidFill>
                <a:effectLst/>
                <a:latin typeface="Calibri"/>
                <a:ea typeface="Calibri"/>
                <a:cs typeface="Calibri"/>
              </a:rPr>
              <a:t>En el caso de las opciones E a G, se agregaría como priorización </a:t>
            </a:r>
            <a:r>
              <a:rPr lang="es-US" sz="2400" b="0" i="0" u="sng" strike="noStrike" cap="none" spc="0" baseline="0" dirty="0">
                <a:solidFill>
                  <a:srgbClr val="005595"/>
                </a:solidFill>
                <a:effectLst/>
                <a:uFill>
                  <a:solidFill>
                    <a:srgbClr val="005595"/>
                  </a:solidFill>
                </a:uFill>
                <a:latin typeface="Calibri"/>
                <a:ea typeface="Calibri"/>
                <a:cs typeface="Calibri"/>
              </a:rPr>
              <a:t>a nivel de paciente individual</a:t>
            </a:r>
            <a:r>
              <a:rPr lang="es-US" sz="2400" b="0" i="0" strike="noStrike" cap="none" spc="0" baseline="0" dirty="0">
                <a:solidFill>
                  <a:srgbClr val="005595"/>
                </a:solidFill>
                <a:effectLst/>
                <a:latin typeface="Calibri"/>
                <a:ea typeface="Calibri"/>
                <a:cs typeface="Calibri"/>
              </a:rPr>
              <a:t> (por ejemplo, antes del paso de oportunidades equitativas o como ponderación individual adicional)</a:t>
            </a:r>
          </a:p>
          <a:p>
            <a:pPr lvl="1"/>
            <a:endParaRPr lang="en-US" sz="2400" dirty="0"/>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03E0707A-6A16-48AD-8E32-CD21A4EC9A04}"/>
              </a:ext>
            </a:extLst>
          </p:cNvPr>
          <p:cNvSpPr>
            <a:spLocks noGrp="1"/>
          </p:cNvSpPr>
          <p:nvPr>
            <p:ph type="sldNum" sz="quarter" idx="11"/>
          </p:nvPr>
        </p:nvSpPr>
        <p:spPr/>
        <p:txBody>
          <a:bodyPr/>
          <a:lstStyle/>
          <a:p>
            <a:pPr>
              <a:defRPr/>
            </a:pPr>
            <a:fld id="{678D0E47-2870-4D7F-9E5B-E656D1108487}" type="slidenum">
              <a:rPr lang="en-US" altLang="en-US" smtClean="0"/>
              <a:pPr>
                <a:defRPr/>
              </a:pPr>
              <a:t>47</a:t>
            </a:fld>
            <a:endParaRPr lang="en-US" altLang="en-US" dirty="0"/>
          </a:p>
        </p:txBody>
      </p:sp>
    </p:spTree>
    <p:extLst>
      <p:ext uri="{BB962C8B-B14F-4D97-AF65-F5344CB8AC3E}">
        <p14:creationId xmlns:p14="http://schemas.microsoft.com/office/powerpoint/2010/main" val="3542118863"/>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4DC11-D46B-42FC-B674-CA8D12987D1F}"/>
              </a:ext>
            </a:extLst>
          </p:cNvPr>
          <p:cNvSpPr>
            <a:spLocks noGrp="1"/>
          </p:cNvSpPr>
          <p:nvPr>
            <p:ph type="title"/>
          </p:nvPr>
        </p:nvSpPr>
        <p:spPr>
          <a:xfrm>
            <a:off x="609600" y="457200"/>
            <a:ext cx="9982200" cy="1143000"/>
          </a:xfrm>
        </p:spPr>
        <p:txBody>
          <a:bodyPr/>
          <a:lstStyle/>
          <a:p>
            <a:r>
              <a:rPr lang="es-US" sz="2800" b="1" i="0" strike="noStrike" cap="none" spc="0" baseline="0" dirty="0">
                <a:solidFill>
                  <a:srgbClr val="005595"/>
                </a:solidFill>
                <a:effectLst/>
                <a:latin typeface="Arial"/>
                <a:ea typeface="Arial"/>
                <a:cs typeface="Arial"/>
              </a:rPr>
              <a:t>Ejemplo de aplicación de prioridad para trabajadores esenciales, efecto multiplicador o ciclo de vida (a nivel del paciente)</a:t>
            </a:r>
          </a:p>
        </p:txBody>
      </p:sp>
      <p:sp>
        <p:nvSpPr>
          <p:cNvPr id="4" name="Slide Number Placeholder 3">
            <a:extLst>
              <a:ext uri="{FF2B5EF4-FFF2-40B4-BE49-F238E27FC236}">
                <a16:creationId xmlns:a16="http://schemas.microsoft.com/office/drawing/2014/main" id="{1A5BD3B9-EB94-4957-BDA0-1B024BFD170C}"/>
              </a:ext>
            </a:extLst>
          </p:cNvPr>
          <p:cNvSpPr>
            <a:spLocks noGrp="1"/>
          </p:cNvSpPr>
          <p:nvPr>
            <p:ph type="sldNum" sz="quarter" idx="11"/>
          </p:nvPr>
        </p:nvSpPr>
        <p:spPr/>
        <p:txBody>
          <a:bodyPr/>
          <a:lstStyle/>
          <a:p>
            <a:pPr>
              <a:defRPr/>
            </a:pPr>
            <a:fld id="{678D0E47-2870-4D7F-9E5B-E656D1108487}" type="slidenum">
              <a:rPr lang="en-US" altLang="en-US" smtClean="0"/>
              <a:pPr>
                <a:defRPr/>
              </a:pPr>
              <a:t>48</a:t>
            </a:fld>
            <a:endParaRPr lang="en-US" altLang="en-US" dirty="0"/>
          </a:p>
        </p:txBody>
      </p:sp>
      <p:sp>
        <p:nvSpPr>
          <p:cNvPr id="10" name="Content Placeholder 9">
            <a:extLst>
              <a:ext uri="{FF2B5EF4-FFF2-40B4-BE49-F238E27FC236}">
                <a16:creationId xmlns:a16="http://schemas.microsoft.com/office/drawing/2014/main" id="{E1E8A600-1E78-4CAF-BBA5-7D79F78F217A}"/>
              </a:ext>
            </a:extLst>
          </p:cNvPr>
          <p:cNvSpPr>
            <a:spLocks noGrp="1"/>
          </p:cNvSpPr>
          <p:nvPr>
            <p:ph idx="1"/>
          </p:nvPr>
        </p:nvSpPr>
        <p:spPr>
          <a:xfrm>
            <a:off x="685800" y="1600200"/>
            <a:ext cx="10896600" cy="2743200"/>
          </a:xfrm>
        </p:spPr>
        <p:txBody>
          <a:bodyPr/>
          <a:lstStyle/>
          <a:p>
            <a:r>
              <a:rPr lang="es-US" sz="2800" b="1" i="0" strike="noStrike" cap="none" spc="0" baseline="0" dirty="0">
                <a:solidFill>
                  <a:srgbClr val="005595"/>
                </a:solidFill>
                <a:effectLst/>
                <a:latin typeface="Calibri"/>
                <a:ea typeface="Calibri"/>
                <a:cs typeface="Calibri"/>
              </a:rPr>
              <a:t>Paso 1</a:t>
            </a:r>
            <a:r>
              <a:rPr lang="es-US" sz="2800" b="0" i="0" strike="noStrike" cap="none" spc="0" baseline="0" dirty="0">
                <a:solidFill>
                  <a:srgbClr val="005595"/>
                </a:solidFill>
                <a:effectLst/>
                <a:latin typeface="Calibri"/>
                <a:ea typeface="Calibri"/>
                <a:cs typeface="Calibri"/>
              </a:rPr>
              <a:t>: el equipo de priorización determina el pronóstico de supervivencia hasta el alta hospitalaria para todos los pacientes:</a:t>
            </a:r>
          </a:p>
          <a:p>
            <a:pPr marL="0" indent="0">
              <a:buNone/>
            </a:pPr>
            <a:endParaRPr lang="en-US" sz="2800" dirty="0">
              <a:latin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r>
              <a:rPr lang="es-US" sz="2800" b="1" i="0" strike="noStrike" cap="none" spc="0" baseline="0" dirty="0">
                <a:solidFill>
                  <a:srgbClr val="005595"/>
                </a:solidFill>
                <a:effectLst/>
                <a:latin typeface="Calibri"/>
                <a:ea typeface="Calibri"/>
                <a:cs typeface="Calibri"/>
              </a:rPr>
              <a:t>Paso 2</a:t>
            </a:r>
            <a:r>
              <a:rPr lang="es-US" sz="2800" b="0" i="0" strike="noStrike" cap="none" spc="0" baseline="0" dirty="0">
                <a:solidFill>
                  <a:srgbClr val="005595"/>
                </a:solidFill>
                <a:effectLst/>
                <a:latin typeface="Calibri"/>
                <a:ea typeface="Calibri"/>
                <a:cs typeface="Calibri"/>
              </a:rPr>
              <a:t>: </a:t>
            </a:r>
            <a:r>
              <a:rPr lang="es-US" sz="2800" b="0" i="0" u="sng" strike="noStrike" cap="none" spc="0" baseline="0" dirty="0">
                <a:solidFill>
                  <a:srgbClr val="005595"/>
                </a:solidFill>
                <a:effectLst/>
                <a:uFill>
                  <a:solidFill>
                    <a:srgbClr val="005595"/>
                  </a:solidFill>
                </a:uFill>
                <a:latin typeface="Calibri"/>
                <a:ea typeface="Calibri"/>
                <a:cs typeface="Calibri"/>
              </a:rPr>
              <a:t>se prioriza (o agrega ponderación de prioridad) en función de:</a:t>
            </a:r>
          </a:p>
          <a:p>
            <a:pPr lvl="1"/>
            <a:r>
              <a:rPr lang="es-US" sz="2400" b="0" i="0" strike="noStrike" cap="none" spc="0" baseline="0" dirty="0">
                <a:solidFill>
                  <a:srgbClr val="005595"/>
                </a:solidFill>
                <a:effectLst/>
                <a:latin typeface="Calibri"/>
                <a:ea typeface="Calibri"/>
                <a:cs typeface="Calibri"/>
              </a:rPr>
              <a:t>Verificación de trabajadores esenciales, verificación del efecto multiplicador, ciclo de vida</a:t>
            </a:r>
            <a:r>
              <a:rPr lang="es-US" sz="2400" b="1" i="0" strike="noStrike" cap="none" spc="0" baseline="30000" dirty="0">
                <a:solidFill>
                  <a:srgbClr val="005595"/>
                </a:solidFill>
                <a:effectLst/>
                <a:latin typeface="Calibri"/>
                <a:ea typeface="Calibri"/>
                <a:cs typeface="Calibri"/>
              </a:rPr>
              <a:t> †</a:t>
            </a:r>
            <a:endParaRPr lang="en-US" sz="2400" dirty="0">
              <a:latin typeface="Calibri" panose="020F0502020204030204" pitchFamily="34" charset="0"/>
              <a:cs typeface="Calibri" panose="020F0502020204030204" pitchFamily="34" charset="0"/>
            </a:endParaRPr>
          </a:p>
          <a:p>
            <a:r>
              <a:rPr lang="es-US" sz="2800" b="1" i="0" strike="noStrike" cap="none" spc="0" baseline="0" dirty="0">
                <a:solidFill>
                  <a:srgbClr val="005595"/>
                </a:solidFill>
                <a:effectLst/>
                <a:latin typeface="Calibri"/>
                <a:ea typeface="Calibri"/>
                <a:cs typeface="Calibri"/>
              </a:rPr>
              <a:t>Paso 3:</a:t>
            </a:r>
            <a:r>
              <a:rPr lang="es-US" sz="2800" b="0" i="0" strike="noStrike" cap="none" spc="0" baseline="0" dirty="0">
                <a:solidFill>
                  <a:srgbClr val="005595"/>
                </a:solidFill>
                <a:effectLst/>
                <a:latin typeface="Calibri"/>
                <a:ea typeface="Calibri"/>
                <a:cs typeface="Calibri"/>
              </a:rPr>
              <a:t> desempate: se aplica la aleatorización ponderada de oportunidades equitativas</a:t>
            </a:r>
          </a:p>
        </p:txBody>
      </p:sp>
      <p:graphicFrame>
        <p:nvGraphicFramePr>
          <p:cNvPr id="11" name="Table 8">
            <a:extLst>
              <a:ext uri="{FF2B5EF4-FFF2-40B4-BE49-F238E27FC236}">
                <a16:creationId xmlns:a16="http://schemas.microsoft.com/office/drawing/2014/main" id="{4B0FF118-39F3-47BE-9E28-15C205188818}"/>
              </a:ext>
            </a:extLst>
          </p:cNvPr>
          <p:cNvGraphicFramePr/>
          <p:nvPr>
            <p:extLst>
              <p:ext uri="{D42A27DB-BD31-4B8C-83A1-F6EECF244321}">
                <p14:modId xmlns:p14="http://schemas.microsoft.com/office/powerpoint/2010/main" val="2741245327"/>
              </p:ext>
            </p:extLst>
          </p:nvPr>
        </p:nvGraphicFramePr>
        <p:xfrm>
          <a:off x="685800" y="2514600"/>
          <a:ext cx="10896600" cy="1404703"/>
        </p:xfrm>
        <a:graphic>
          <a:graphicData uri="http://schemas.openxmlformats.org/drawingml/2006/table">
            <a:tbl>
              <a:tblPr firstRow="1" bandRow="1">
                <a:tableStyleId>{21E4AEA4-8DFA-4A89-87EB-49C32662AFE0}</a:tableStyleId>
              </a:tblPr>
              <a:tblGrid>
                <a:gridCol w="3632200">
                  <a:extLst>
                    <a:ext uri="{9D8B030D-6E8A-4147-A177-3AD203B41FA5}">
                      <a16:colId xmlns:a16="http://schemas.microsoft.com/office/drawing/2014/main" val="3796861523"/>
                    </a:ext>
                  </a:extLst>
                </a:gridCol>
                <a:gridCol w="3632200">
                  <a:extLst>
                    <a:ext uri="{9D8B030D-6E8A-4147-A177-3AD203B41FA5}">
                      <a16:colId xmlns:a16="http://schemas.microsoft.com/office/drawing/2014/main" val="842303997"/>
                    </a:ext>
                  </a:extLst>
                </a:gridCol>
                <a:gridCol w="3632200">
                  <a:extLst>
                    <a:ext uri="{9D8B030D-6E8A-4147-A177-3AD203B41FA5}">
                      <a16:colId xmlns:a16="http://schemas.microsoft.com/office/drawing/2014/main" val="691381730"/>
                    </a:ext>
                  </a:extLst>
                </a:gridCol>
              </a:tblGrid>
              <a:tr h="398863">
                <a:tc>
                  <a:txBody>
                    <a:bodyPr/>
                    <a:lstStyle/>
                    <a:p>
                      <a:pPr algn="ctr"/>
                      <a:r>
                        <a:rPr lang="es-US" sz="2000" b="1" i="0" strike="noStrike" cap="none" spc="0" baseline="0" dirty="0">
                          <a:solidFill>
                            <a:srgbClr val="FFFFFF"/>
                          </a:solidFill>
                          <a:effectLst/>
                          <a:latin typeface="Arial"/>
                          <a:ea typeface="Arial"/>
                          <a:cs typeface="Arial"/>
                        </a:rPr>
                        <a:t>Grupo de prioridad 1</a:t>
                      </a:r>
                    </a:p>
                  </a:txBody>
                  <a:tcPr marL="91665" marR="91665">
                    <a:solidFill>
                      <a:srgbClr val="005595"/>
                    </a:solidFill>
                  </a:tcPr>
                </a:tc>
                <a:tc>
                  <a:txBody>
                    <a:bodyPr/>
                    <a:lstStyle/>
                    <a:p>
                      <a:pPr algn="ctr"/>
                      <a:r>
                        <a:rPr lang="es-US" sz="2000" b="1" i="0" strike="noStrike" cap="none" spc="0" baseline="0" dirty="0">
                          <a:solidFill>
                            <a:srgbClr val="FFFFFF"/>
                          </a:solidFill>
                          <a:effectLst/>
                          <a:latin typeface="Arial"/>
                          <a:ea typeface="Arial"/>
                          <a:cs typeface="Arial"/>
                        </a:rPr>
                        <a:t>Grupo de prioridad 2</a:t>
                      </a:r>
                    </a:p>
                  </a:txBody>
                  <a:tcPr marL="91665" marR="91665">
                    <a:solidFill>
                      <a:srgbClr val="005595"/>
                    </a:solidFill>
                  </a:tcPr>
                </a:tc>
                <a:tc>
                  <a:txBody>
                    <a:bodyPr/>
                    <a:lstStyle/>
                    <a:p>
                      <a:pPr algn="ctr"/>
                      <a:r>
                        <a:rPr lang="es-US" sz="2000" b="1" i="0" strike="noStrike" cap="none" spc="0" baseline="0" dirty="0">
                          <a:solidFill>
                            <a:srgbClr val="FFFFFF"/>
                          </a:solidFill>
                          <a:effectLst/>
                          <a:latin typeface="Arial"/>
                          <a:ea typeface="Arial"/>
                          <a:cs typeface="Arial"/>
                        </a:rPr>
                        <a:t>Grupo de prioridad 3</a:t>
                      </a:r>
                    </a:p>
                  </a:txBody>
                  <a:tcPr marL="91665" marR="91665">
                    <a:solidFill>
                      <a:srgbClr val="005595"/>
                    </a:solidFill>
                  </a:tcPr>
                </a:tc>
                <a:extLst>
                  <a:ext uri="{0D108BD9-81ED-4DB2-BD59-A6C34878D82A}">
                    <a16:rowId xmlns:a16="http://schemas.microsoft.com/office/drawing/2014/main" val="912228368"/>
                  </a:ext>
                </a:extLst>
              </a:tr>
              <a:tr h="896537">
                <a:tc>
                  <a:txBody>
                    <a:bodyPr/>
                    <a:lstStyle/>
                    <a:p>
                      <a:pPr algn="ctr"/>
                      <a:r>
                        <a:rPr lang="es-US" sz="2000" b="1" i="0" strike="noStrike" cap="none" spc="0" baseline="0" dirty="0">
                          <a:solidFill>
                            <a:srgbClr val="005595"/>
                          </a:solidFill>
                          <a:effectLst/>
                          <a:latin typeface="Arial"/>
                          <a:ea typeface="Arial"/>
                          <a:cs typeface="Arial"/>
                        </a:rPr>
                        <a:t>≥90 % de probabilidad de supervivencia hospitalaria</a:t>
                      </a:r>
                    </a:p>
                  </a:txBody>
                  <a:tcPr marL="91665" marR="91665"/>
                </a:tc>
                <a:tc>
                  <a:txBody>
                    <a:bodyPr/>
                    <a:lstStyle/>
                    <a:p>
                      <a:pPr algn="ctr"/>
                      <a:r>
                        <a:rPr lang="es-US" sz="2000" b="1" i="0" strike="noStrike" cap="none" spc="0" baseline="0" dirty="0">
                          <a:solidFill>
                            <a:srgbClr val="005595"/>
                          </a:solidFill>
                          <a:effectLst/>
                          <a:latin typeface="Arial"/>
                          <a:ea typeface="Arial"/>
                          <a:cs typeface="Arial"/>
                        </a:rPr>
                        <a:t>todos los otros </a:t>
                      </a:r>
                      <a:r>
                        <a:rPr lang="es-US" sz="2000" b="0" i="0" strike="noStrike" cap="none" spc="0" baseline="0" dirty="0">
                          <a:solidFill>
                            <a:srgbClr val="005595"/>
                          </a:solidFill>
                          <a:effectLst/>
                          <a:latin typeface="Arial"/>
                          <a:ea typeface="Arial"/>
                          <a:cs typeface="Arial"/>
                        </a:rPr>
                        <a:t>(p. ej., 11-89 % de probabilidad de supervivencia)</a:t>
                      </a:r>
                    </a:p>
                  </a:txBody>
                  <a:tcPr marL="91665" marR="91665"/>
                </a:tc>
                <a:tc>
                  <a:txBody>
                    <a:bodyPr/>
                    <a:lstStyle/>
                    <a:p>
                      <a:pPr algn="ctr"/>
                      <a:r>
                        <a:rPr lang="es-US" sz="2000" b="1" i="0" strike="noStrike" cap="none" spc="0" baseline="0" dirty="0">
                          <a:solidFill>
                            <a:srgbClr val="005595"/>
                          </a:solidFill>
                          <a:effectLst/>
                          <a:latin typeface="Arial"/>
                          <a:ea typeface="Arial"/>
                          <a:cs typeface="Arial"/>
                        </a:rPr>
                        <a:t>≤10 % de probabilidad de supervivencia hospitalaria</a:t>
                      </a:r>
                    </a:p>
                  </a:txBody>
                  <a:tcPr marL="91665" marR="91665"/>
                </a:tc>
                <a:extLst>
                  <a:ext uri="{0D108BD9-81ED-4DB2-BD59-A6C34878D82A}">
                    <a16:rowId xmlns:a16="http://schemas.microsoft.com/office/drawing/2014/main" val="1088254109"/>
                  </a:ext>
                </a:extLst>
              </a:tr>
            </a:tbl>
          </a:graphicData>
        </a:graphic>
      </p:graphicFrame>
    </p:spTree>
    <p:extLst>
      <p:ext uri="{BB962C8B-B14F-4D97-AF65-F5344CB8AC3E}">
        <p14:creationId xmlns:p14="http://schemas.microsoft.com/office/powerpoint/2010/main" val="1639521742"/>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C7C53-42DB-43E1-AB94-248E50BB30E1}"/>
              </a:ext>
            </a:extLst>
          </p:cNvPr>
          <p:cNvSpPr>
            <a:spLocks noGrp="1"/>
          </p:cNvSpPr>
          <p:nvPr>
            <p:ph type="title"/>
          </p:nvPr>
        </p:nvSpPr>
        <p:spPr/>
        <p:txBody>
          <a:bodyPr/>
          <a:lstStyle/>
          <a:p>
            <a:r>
              <a:rPr lang="es-US" sz="5400" b="1" i="0" strike="noStrike" cap="none" spc="0" baseline="0" dirty="0">
                <a:solidFill>
                  <a:srgbClr val="005595"/>
                </a:solidFill>
                <a:effectLst/>
                <a:latin typeface="Arial"/>
                <a:ea typeface="Arial"/>
                <a:cs typeface="Arial"/>
              </a:rPr>
              <a:t>Votación: preferencias de opciones de priorización</a:t>
            </a:r>
          </a:p>
        </p:txBody>
      </p:sp>
      <p:sp>
        <p:nvSpPr>
          <p:cNvPr id="3" name="Text Placeholder 2">
            <a:extLst>
              <a:ext uri="{FF2B5EF4-FFF2-40B4-BE49-F238E27FC236}">
                <a16:creationId xmlns:a16="http://schemas.microsoft.com/office/drawing/2014/main" id="{FC08C293-B663-49D3-81E4-CEAE81BF007E}"/>
              </a:ext>
            </a:extLst>
          </p:cNvPr>
          <p:cNvSpPr>
            <a:spLocks noGrp="1"/>
          </p:cNvSpPr>
          <p:nvPr>
            <p:ph type="body" idx="1"/>
          </p:nvPr>
        </p:nvSpPr>
        <p:spPr/>
        <p:txBody>
          <a:bodyPr/>
          <a:lstStyle/>
          <a:p>
            <a:r>
              <a:rPr lang="es-US" sz="2000" b="0" i="0" strike="noStrike" cap="none" spc="0" baseline="0" dirty="0">
                <a:solidFill>
                  <a:srgbClr val="005595"/>
                </a:solidFill>
                <a:effectLst/>
                <a:latin typeface="Arial"/>
                <a:ea typeface="Arial"/>
                <a:cs typeface="Arial"/>
              </a:rPr>
              <a:t>Objetivo: identificar las tres principales opciones de priorización para el período de comentarios públicos</a:t>
            </a:r>
          </a:p>
        </p:txBody>
      </p:sp>
      <p:sp>
        <p:nvSpPr>
          <p:cNvPr id="4" name="Slide Number Placeholder 3">
            <a:extLst>
              <a:ext uri="{FF2B5EF4-FFF2-40B4-BE49-F238E27FC236}">
                <a16:creationId xmlns:a16="http://schemas.microsoft.com/office/drawing/2014/main" id="{37B63E71-C6C9-4448-9272-08361A05CE0C}"/>
              </a:ext>
            </a:extLst>
          </p:cNvPr>
          <p:cNvSpPr>
            <a:spLocks noGrp="1"/>
          </p:cNvSpPr>
          <p:nvPr>
            <p:ph type="sldNum" sz="quarter" idx="11"/>
          </p:nvPr>
        </p:nvSpPr>
        <p:spPr/>
        <p:txBody>
          <a:bodyPr/>
          <a:lstStyle/>
          <a:p>
            <a:pPr>
              <a:defRPr/>
            </a:pPr>
            <a:fld id="{DB2CD222-6AD2-4E92-97F8-569B95AFE93E}" type="slidenum">
              <a:rPr lang="en-US" altLang="en-US" smtClean="0"/>
              <a:pPr>
                <a:defRPr/>
              </a:pPr>
              <a:t>49</a:t>
            </a:fld>
            <a:endParaRPr lang="en-US" altLang="en-US" dirty="0"/>
          </a:p>
        </p:txBody>
      </p:sp>
    </p:spTree>
    <p:extLst>
      <p:ext uri="{BB962C8B-B14F-4D97-AF65-F5344CB8AC3E}">
        <p14:creationId xmlns:p14="http://schemas.microsoft.com/office/powerpoint/2010/main" val="214494994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C6759-8E74-4D22-BDDC-0239E3E0F59E}"/>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Compromisos</a:t>
            </a:r>
          </a:p>
        </p:txBody>
      </p:sp>
      <p:sp>
        <p:nvSpPr>
          <p:cNvPr id="3" name="Content Placeholder 2">
            <a:extLst>
              <a:ext uri="{FF2B5EF4-FFF2-40B4-BE49-F238E27FC236}">
                <a16:creationId xmlns:a16="http://schemas.microsoft.com/office/drawing/2014/main" id="{B105D3FC-1BC0-44EC-B53E-F729B05BC042}"/>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Nos centraremos en la esperanza y la innovación en nuestro trabajo y no nos limitaremos por las prácticas actuales o a las opciones conocidas de priorización.</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Trabajaremos para promover la salud pública y lograr la justicia en los procedimientos a través de la transparencia, buscando aportes de la comunidad sobre recomendaciones que se presenten, evaluando los valores culturales locales relacionados con la asignación de recursos, teniendo en cuenta esta información como parte del desarrollo de recomendaciones y abordando las inquietudes que surjan. Priorizaremos el aporte de las comunidades que enfrentan las mayores inequidades en salud.</a:t>
            </a:r>
          </a:p>
        </p:txBody>
      </p:sp>
      <p:sp>
        <p:nvSpPr>
          <p:cNvPr id="4" name="Slide Number Placeholder 3">
            <a:extLst>
              <a:ext uri="{FF2B5EF4-FFF2-40B4-BE49-F238E27FC236}">
                <a16:creationId xmlns:a16="http://schemas.microsoft.com/office/drawing/2014/main" id="{27DAB1F9-CB8A-4F8F-BE6D-3EB0D46C3815}"/>
              </a:ext>
            </a:extLst>
          </p:cNvPr>
          <p:cNvSpPr>
            <a:spLocks noGrp="1"/>
          </p:cNvSpPr>
          <p:nvPr>
            <p:ph type="sldNum" sz="quarter" idx="11"/>
          </p:nvPr>
        </p:nvSpPr>
        <p:spPr/>
        <p:txBody>
          <a:bodyPr/>
          <a:lstStyle/>
          <a:p>
            <a:pPr>
              <a:defRPr/>
            </a:pPr>
            <a:fld id="{678D0E47-2870-4D7F-9E5B-E656D1108487}" type="slidenum">
              <a:rPr lang="en-US" altLang="en-US" smtClean="0"/>
              <a:pPr>
                <a:defRPr/>
              </a:pPr>
              <a:t>5</a:t>
            </a:fld>
            <a:endParaRPr lang="en-US" altLang="en-US" dirty="0"/>
          </a:p>
        </p:txBody>
      </p:sp>
    </p:spTree>
    <p:extLst>
      <p:ext uri="{BB962C8B-B14F-4D97-AF65-F5344CB8AC3E}">
        <p14:creationId xmlns:p14="http://schemas.microsoft.com/office/powerpoint/2010/main" val="2826008392"/>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8ED05-D0F7-4843-877B-09FFFB99C727}"/>
              </a:ext>
            </a:extLst>
          </p:cNvPr>
          <p:cNvSpPr>
            <a:spLocks noGrp="1"/>
          </p:cNvSpPr>
          <p:nvPr>
            <p:ph type="title"/>
          </p:nvPr>
        </p:nvSpPr>
        <p:spPr>
          <a:xfrm>
            <a:off x="840317" y="365126"/>
            <a:ext cx="10515600" cy="1387474"/>
          </a:xfrm>
        </p:spPr>
        <p:txBody>
          <a:bodyPr/>
          <a:lstStyle/>
          <a:p>
            <a:r>
              <a:rPr lang="es-US" sz="2800" b="1" i="0" strike="noStrike" cap="none" spc="0" baseline="0" dirty="0">
                <a:solidFill>
                  <a:srgbClr val="005595"/>
                </a:solidFill>
                <a:effectLst/>
                <a:latin typeface="Arial"/>
                <a:ea typeface="Arial"/>
                <a:cs typeface="Arial"/>
              </a:rPr>
              <a:t>Enfoques de criterios múltiples a tener en cuenta*</a:t>
            </a:r>
          </a:p>
        </p:txBody>
      </p:sp>
      <p:sp>
        <p:nvSpPr>
          <p:cNvPr id="3" name="Text Placeholder 2">
            <a:extLst>
              <a:ext uri="{FF2B5EF4-FFF2-40B4-BE49-F238E27FC236}">
                <a16:creationId xmlns:a16="http://schemas.microsoft.com/office/drawing/2014/main" id="{400284A2-0091-41D3-9D64-EDE63C85803F}"/>
              </a:ext>
            </a:extLst>
          </p:cNvPr>
          <p:cNvSpPr>
            <a:spLocks noGrp="1"/>
          </p:cNvSpPr>
          <p:nvPr>
            <p:ph type="body" idx="1"/>
          </p:nvPr>
        </p:nvSpPr>
        <p:spPr>
          <a:xfrm>
            <a:off x="916286" y="1681163"/>
            <a:ext cx="5158316" cy="452437"/>
          </a:xfrm>
        </p:spPr>
        <p:txBody>
          <a:bodyPr/>
          <a:lstStyle/>
          <a:p>
            <a:r>
              <a:rPr lang="es-US" b="1" i="0" strike="noStrike" cap="none" spc="0" baseline="0" dirty="0">
                <a:solidFill>
                  <a:srgbClr val="005595"/>
                </a:solidFill>
                <a:effectLst/>
                <a:latin typeface="Arial"/>
                <a:ea typeface="Arial"/>
                <a:cs typeface="Arial"/>
              </a:rPr>
              <a:t>Opciones principales</a:t>
            </a:r>
          </a:p>
        </p:txBody>
      </p:sp>
      <p:sp>
        <p:nvSpPr>
          <p:cNvPr id="4" name="Content Placeholder 3">
            <a:extLst>
              <a:ext uri="{FF2B5EF4-FFF2-40B4-BE49-F238E27FC236}">
                <a16:creationId xmlns:a16="http://schemas.microsoft.com/office/drawing/2014/main" id="{7CC2CB5B-7898-4355-AFFC-573B133C0BB6}"/>
              </a:ext>
            </a:extLst>
          </p:cNvPr>
          <p:cNvSpPr>
            <a:spLocks noGrp="1"/>
          </p:cNvSpPr>
          <p:nvPr>
            <p:ph sz="half" idx="2"/>
          </p:nvPr>
        </p:nvSpPr>
        <p:spPr>
          <a:xfrm>
            <a:off x="861485" y="2362200"/>
            <a:ext cx="5158316" cy="1981200"/>
          </a:xfrm>
        </p:spPr>
        <p:txBody>
          <a:bodyPr/>
          <a:lstStyle/>
          <a:p>
            <a:pPr marL="457200" indent="-457200">
              <a:buFont typeface="+mj-lt"/>
              <a:buAutoNum type="alphaUcPeriod"/>
            </a:pPr>
            <a:r>
              <a:rPr lang="es-US" b="0" i="0" strike="noStrike" cap="none" spc="0" baseline="0" dirty="0">
                <a:solidFill>
                  <a:srgbClr val="005595"/>
                </a:solidFill>
                <a:effectLst/>
                <a:latin typeface="Arial"/>
                <a:ea typeface="Arial"/>
                <a:cs typeface="Arial"/>
              </a:rPr>
              <a:t>Oportunidades equitativas únicamente</a:t>
            </a:r>
          </a:p>
          <a:p>
            <a:pPr marL="457200" indent="-457200">
              <a:buFont typeface="+mj-lt"/>
              <a:buAutoNum type="alphaUcPeriod"/>
            </a:pPr>
            <a:r>
              <a:rPr lang="es-US" b="0" i="0" strike="noStrike" cap="none" spc="0" baseline="0" dirty="0">
                <a:solidFill>
                  <a:srgbClr val="005595"/>
                </a:solidFill>
                <a:effectLst/>
                <a:latin typeface="Arial"/>
                <a:ea typeface="Arial"/>
                <a:cs typeface="Arial"/>
              </a:rPr>
              <a:t>Pronóstico clínico + combinación de oportunidades equitativas</a:t>
            </a:r>
          </a:p>
          <a:p>
            <a:pPr marL="457200" indent="-457200">
              <a:buFont typeface="+mj-lt"/>
              <a:buAutoNum type="alphaUcPeriod"/>
            </a:pPr>
            <a:r>
              <a:rPr lang="es-US" b="0" i="0" strike="noStrike" cap="none" spc="0" baseline="0" dirty="0">
                <a:solidFill>
                  <a:srgbClr val="005595"/>
                </a:solidFill>
                <a:effectLst/>
                <a:latin typeface="Arial"/>
                <a:ea typeface="Arial"/>
                <a:cs typeface="Arial"/>
              </a:rPr>
              <a:t>SOFA/MSOFA</a:t>
            </a:r>
            <a:r>
              <a:rPr lang="es-US" b="1" i="0" strike="noStrike" cap="none" spc="0" baseline="30000" dirty="0">
                <a:solidFill>
                  <a:srgbClr val="005595"/>
                </a:solidFill>
                <a:effectLst/>
                <a:latin typeface="Arial"/>
                <a:ea typeface="Arial"/>
                <a:cs typeface="Arial"/>
              </a:rPr>
              <a:t>†</a:t>
            </a:r>
            <a:r>
              <a:rPr lang="es-US" b="0" i="0" strike="noStrike" cap="none" spc="0" baseline="30000" dirty="0">
                <a:solidFill>
                  <a:srgbClr val="005595"/>
                </a:solidFill>
                <a:effectLst/>
                <a:latin typeface="Arial"/>
                <a:ea typeface="Arial"/>
                <a:cs typeface="Arial"/>
              </a:rPr>
              <a:t> </a:t>
            </a:r>
            <a:r>
              <a:rPr lang="es-US" b="0" i="0" strike="noStrike" cap="none" spc="0" baseline="0" dirty="0">
                <a:solidFill>
                  <a:srgbClr val="005595"/>
                </a:solidFill>
                <a:effectLst/>
                <a:latin typeface="Arial"/>
                <a:ea typeface="Arial"/>
                <a:cs typeface="Arial"/>
              </a:rPr>
              <a:t>+ combinación de oportunidades equitativas</a:t>
            </a:r>
            <a:endParaRPr lang="en-US" baseline="30000" dirty="0"/>
          </a:p>
          <a:p>
            <a:endParaRPr lang="en-US" dirty="0"/>
          </a:p>
          <a:p>
            <a:pPr marL="0" indent="0">
              <a:buNone/>
            </a:pPr>
            <a:endParaRPr lang="en-US" dirty="0"/>
          </a:p>
        </p:txBody>
      </p:sp>
      <p:sp>
        <p:nvSpPr>
          <p:cNvPr id="5" name="Text Placeholder 4">
            <a:extLst>
              <a:ext uri="{FF2B5EF4-FFF2-40B4-BE49-F238E27FC236}">
                <a16:creationId xmlns:a16="http://schemas.microsoft.com/office/drawing/2014/main" id="{6D53E4E2-F378-48C9-9BC3-E8978386E823}"/>
              </a:ext>
            </a:extLst>
          </p:cNvPr>
          <p:cNvSpPr>
            <a:spLocks noGrp="1"/>
          </p:cNvSpPr>
          <p:nvPr>
            <p:ph type="body" sz="quarter" idx="3"/>
          </p:nvPr>
        </p:nvSpPr>
        <p:spPr>
          <a:xfrm>
            <a:off x="6172200" y="1604963"/>
            <a:ext cx="5638800" cy="528637"/>
          </a:xfrm>
        </p:spPr>
        <p:txBody>
          <a:bodyPr/>
          <a:lstStyle/>
          <a:p>
            <a:r>
              <a:rPr lang="es-US" b="1" i="0" strike="noStrike" cap="none" spc="0" baseline="0" dirty="0">
                <a:solidFill>
                  <a:srgbClr val="005595"/>
                </a:solidFill>
                <a:effectLst/>
                <a:latin typeface="Arial"/>
                <a:ea typeface="Arial"/>
                <a:cs typeface="Arial"/>
              </a:rPr>
              <a:t>Etapa adicional o desempate</a:t>
            </a:r>
          </a:p>
        </p:txBody>
      </p:sp>
      <p:sp>
        <p:nvSpPr>
          <p:cNvPr id="6" name="Content Placeholder 5">
            <a:extLst>
              <a:ext uri="{FF2B5EF4-FFF2-40B4-BE49-F238E27FC236}">
                <a16:creationId xmlns:a16="http://schemas.microsoft.com/office/drawing/2014/main" id="{F1EE5C59-029A-40CA-AC07-84F490E358A4}"/>
              </a:ext>
            </a:extLst>
          </p:cNvPr>
          <p:cNvSpPr>
            <a:spLocks noGrp="1"/>
          </p:cNvSpPr>
          <p:nvPr>
            <p:ph sz="quarter" idx="4"/>
          </p:nvPr>
        </p:nvSpPr>
        <p:spPr>
          <a:xfrm>
            <a:off x="6113368" y="2335212"/>
            <a:ext cx="5183717" cy="3684588"/>
          </a:xfrm>
        </p:spPr>
        <p:txBody>
          <a:bodyPr/>
          <a:lstStyle/>
          <a:p>
            <a:pPr marL="457200" indent="-457200">
              <a:buFont typeface="+mj-lt"/>
              <a:buAutoNum type="alphaUcPeriod" startAt="4"/>
            </a:pPr>
            <a:r>
              <a:rPr lang="es-US" b="0" i="0" strike="noStrike" cap="none" spc="0" baseline="0" dirty="0">
                <a:solidFill>
                  <a:srgbClr val="005595"/>
                </a:solidFill>
                <a:effectLst/>
                <a:latin typeface="Arial"/>
                <a:ea typeface="Arial"/>
                <a:cs typeface="Arial"/>
              </a:rPr>
              <a:t>Trabajador esencial (agregado al índice de desventaja)</a:t>
            </a:r>
          </a:p>
          <a:p>
            <a:pPr marL="457200" indent="-457200">
              <a:buFont typeface="+mj-lt"/>
              <a:buAutoNum type="alphaUcPeriod" startAt="4"/>
            </a:pPr>
            <a:r>
              <a:rPr lang="es-US" b="0" i="0" strike="noStrike" cap="none" spc="0" baseline="0" dirty="0">
                <a:solidFill>
                  <a:srgbClr val="005595"/>
                </a:solidFill>
                <a:effectLst/>
                <a:latin typeface="Arial"/>
                <a:ea typeface="Arial"/>
                <a:cs typeface="Arial"/>
              </a:rPr>
              <a:t>Prioridad del trabajador esencial</a:t>
            </a:r>
          </a:p>
          <a:p>
            <a:pPr marL="457200" indent="-457200">
              <a:buFont typeface="+mj-lt"/>
              <a:buAutoNum type="alphaUcPeriod" startAt="4"/>
            </a:pPr>
            <a:r>
              <a:rPr lang="es-US" b="0" i="0" strike="noStrike" cap="none" spc="0" baseline="0" dirty="0">
                <a:solidFill>
                  <a:srgbClr val="005595"/>
                </a:solidFill>
                <a:effectLst/>
                <a:latin typeface="Arial"/>
                <a:ea typeface="Arial"/>
                <a:cs typeface="Arial"/>
              </a:rPr>
              <a:t>Efecto multiplicador </a:t>
            </a:r>
          </a:p>
          <a:p>
            <a:pPr marL="457200" indent="-457200">
              <a:buFont typeface="+mj-lt"/>
              <a:buAutoNum type="alphaUcPeriod" startAt="4"/>
            </a:pPr>
            <a:r>
              <a:rPr lang="es-US" b="0" i="0" strike="noStrike" cap="none" spc="0" baseline="0" dirty="0">
                <a:solidFill>
                  <a:srgbClr val="005595"/>
                </a:solidFill>
                <a:effectLst/>
                <a:latin typeface="Arial"/>
                <a:ea typeface="Arial"/>
                <a:cs typeface="Arial"/>
              </a:rPr>
              <a:t>Ciclo de vida</a:t>
            </a:r>
            <a:r>
              <a:rPr lang="es-US" b="1" i="0" strike="noStrike" cap="none" spc="0" baseline="30000" dirty="0">
                <a:solidFill>
                  <a:srgbClr val="005595"/>
                </a:solidFill>
                <a:effectLst/>
                <a:latin typeface="Arial"/>
                <a:ea typeface="Arial"/>
                <a:cs typeface="Arial"/>
              </a:rPr>
              <a:t>†</a:t>
            </a:r>
            <a:r>
              <a:rPr lang="es-US" b="0" i="0" strike="noStrike" cap="none" spc="0" baseline="30000" dirty="0">
                <a:solidFill>
                  <a:srgbClr val="005595"/>
                </a:solidFill>
                <a:effectLst/>
                <a:latin typeface="Arial"/>
                <a:ea typeface="Arial"/>
                <a:cs typeface="Arial"/>
              </a:rPr>
              <a:t> </a:t>
            </a:r>
            <a:endParaRPr lang="en-US" dirty="0"/>
          </a:p>
          <a:p>
            <a:pPr marL="0" indent="0">
              <a:buNone/>
            </a:pPr>
            <a:endParaRPr lang="en-US" i="1" strike="sngStrike" dirty="0"/>
          </a:p>
          <a:p>
            <a:endParaRPr lang="en-US" dirty="0"/>
          </a:p>
          <a:p>
            <a:endParaRPr lang="en-US" dirty="0"/>
          </a:p>
        </p:txBody>
      </p:sp>
      <p:sp>
        <p:nvSpPr>
          <p:cNvPr id="7" name="Slide Number Placeholder 6">
            <a:extLst>
              <a:ext uri="{FF2B5EF4-FFF2-40B4-BE49-F238E27FC236}">
                <a16:creationId xmlns:a16="http://schemas.microsoft.com/office/drawing/2014/main" id="{B0362B61-A725-4B4C-A12A-EAE81136F9FC}"/>
              </a:ext>
            </a:extLst>
          </p:cNvPr>
          <p:cNvSpPr>
            <a:spLocks noGrp="1"/>
          </p:cNvSpPr>
          <p:nvPr>
            <p:ph type="sldNum" sz="quarter" idx="11"/>
          </p:nvPr>
        </p:nvSpPr>
        <p:spPr/>
        <p:txBody>
          <a:bodyPr/>
          <a:lstStyle/>
          <a:p>
            <a:pPr>
              <a:defRPr/>
            </a:pPr>
            <a:fld id="{11A11E2D-1921-40FD-8943-70229D7FC9E7}" type="slidenum">
              <a:rPr lang="en-US" altLang="en-US" smtClean="0"/>
              <a:pPr>
                <a:defRPr/>
              </a:pPr>
              <a:t>50</a:t>
            </a:fld>
            <a:endParaRPr lang="en-US" altLang="en-US" dirty="0"/>
          </a:p>
        </p:txBody>
      </p:sp>
      <p:sp>
        <p:nvSpPr>
          <p:cNvPr id="8" name="TextBox 7">
            <a:extLst>
              <a:ext uri="{FF2B5EF4-FFF2-40B4-BE49-F238E27FC236}">
                <a16:creationId xmlns:a16="http://schemas.microsoft.com/office/drawing/2014/main" id="{48AE82B1-9BAF-4335-A24B-B91544B3ED37}"/>
              </a:ext>
            </a:extLst>
          </p:cNvPr>
          <p:cNvSpPr txBox="1"/>
          <p:nvPr/>
        </p:nvSpPr>
        <p:spPr>
          <a:xfrm>
            <a:off x="916286" y="5181600"/>
            <a:ext cx="9218314" cy="1123384"/>
          </a:xfrm>
          <a:prstGeom prst="rect">
            <a:avLst/>
          </a:prstGeom>
          <a:noFill/>
        </p:spPr>
        <p:txBody>
          <a:bodyPr wrap="square" rtlCol="0">
            <a:spAutoFit/>
          </a:bodyPr>
          <a:lstStyle/>
          <a:p>
            <a:pPr marL="0" indent="0">
              <a:buNone/>
            </a:pPr>
            <a:r>
              <a:rPr lang="es-US" sz="2000" b="0" i="0" strike="noStrike" cap="none" spc="0" baseline="0" dirty="0">
                <a:solidFill>
                  <a:srgbClr val="005595"/>
                </a:solidFill>
                <a:effectLst/>
                <a:latin typeface="Arial"/>
                <a:ea typeface="Arial"/>
                <a:cs typeface="Arial"/>
              </a:rPr>
              <a:t>*Basado en el análisis del Subcomité de enfoques de priorización del ORAAC</a:t>
            </a:r>
          </a:p>
          <a:p>
            <a:pPr marL="0" indent="0">
              <a:buNone/>
            </a:pPr>
            <a:endParaRPr lang="en-US" sz="700" dirty="0">
              <a:solidFill>
                <a:srgbClr val="005595"/>
              </a:solidFill>
              <a:latin typeface="+mn-lt"/>
            </a:endParaRPr>
          </a:p>
          <a:p>
            <a:pPr marL="0" indent="0">
              <a:buNone/>
            </a:pPr>
            <a:r>
              <a:rPr lang="es-US" sz="2000" b="1" i="0" strike="noStrike" cap="none" spc="0" baseline="30000" dirty="0">
                <a:solidFill>
                  <a:srgbClr val="005595"/>
                </a:solidFill>
                <a:effectLst/>
                <a:latin typeface="Arial"/>
                <a:ea typeface="Arial"/>
                <a:cs typeface="Arial"/>
              </a:rPr>
              <a:t>†</a:t>
            </a:r>
            <a:r>
              <a:rPr lang="es-US" sz="2000" b="1" i="0" strike="noStrike" cap="none" spc="0" baseline="0" dirty="0">
                <a:solidFill>
                  <a:srgbClr val="005595"/>
                </a:solidFill>
                <a:effectLst/>
                <a:latin typeface="Arial"/>
                <a:ea typeface="Arial"/>
                <a:cs typeface="Arial"/>
              </a:rPr>
              <a:t>Al OHA le han surgido preocupaciones con respecto al uso de estas opciones</a:t>
            </a:r>
          </a:p>
        </p:txBody>
      </p:sp>
    </p:spTree>
    <p:extLst>
      <p:ext uri="{BB962C8B-B14F-4D97-AF65-F5344CB8AC3E}">
        <p14:creationId xmlns:p14="http://schemas.microsoft.com/office/powerpoint/2010/main" val="4192945693"/>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CA29D-1B26-5496-0DA8-837932AECD00}"/>
              </a:ext>
            </a:extLst>
          </p:cNvPr>
          <p:cNvSpPr>
            <a:spLocks noGrp="1"/>
          </p:cNvSpPr>
          <p:nvPr>
            <p:ph type="title"/>
          </p:nvPr>
        </p:nvSpPr>
        <p:spPr>
          <a:xfrm>
            <a:off x="374582" y="365125"/>
            <a:ext cx="10979218" cy="1325563"/>
          </a:xfrm>
        </p:spPr>
        <p:txBody>
          <a:bodyPr/>
          <a:lstStyle/>
          <a:p>
            <a:r>
              <a:rPr lang="es-US" sz="4000" b="1" i="0" strike="noStrike" cap="none" spc="0" baseline="0" dirty="0">
                <a:solidFill>
                  <a:srgbClr val="005595"/>
                </a:solidFill>
                <a:effectLst/>
                <a:latin typeface="Arial"/>
                <a:ea typeface="Arial"/>
                <a:cs typeface="Arial"/>
              </a:rPr>
              <a:t>Modelo de votación del 0 al 5</a:t>
            </a:r>
          </a:p>
        </p:txBody>
      </p:sp>
      <p:sp>
        <p:nvSpPr>
          <p:cNvPr id="3" name="Slide Number Placeholder 2">
            <a:extLst>
              <a:ext uri="{FF2B5EF4-FFF2-40B4-BE49-F238E27FC236}">
                <a16:creationId xmlns:a16="http://schemas.microsoft.com/office/drawing/2014/main" id="{06879F8F-85E9-8E02-9D00-5249B232E74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t>51</a:t>
            </a:fld>
            <a:endParaRPr lang="en-US" dirty="0"/>
          </a:p>
        </p:txBody>
      </p:sp>
      <p:sp>
        <p:nvSpPr>
          <p:cNvPr id="6" name="Rectangle 5">
            <a:extLst>
              <a:ext uri="{FF2B5EF4-FFF2-40B4-BE49-F238E27FC236}">
                <a16:creationId xmlns:a16="http://schemas.microsoft.com/office/drawing/2014/main" id="{0DB649DD-DDAF-EB02-BECA-2EF693F1D561}"/>
              </a:ext>
            </a:extLst>
          </p:cNvPr>
          <p:cNvSpPr/>
          <p:nvPr/>
        </p:nvSpPr>
        <p:spPr>
          <a:xfrm>
            <a:off x="374582" y="1958895"/>
            <a:ext cx="1661532" cy="1694985"/>
          </a:xfrm>
          <a:prstGeom prst="rect">
            <a:avLst/>
          </a:prstGeom>
          <a:solidFill>
            <a:srgbClr val="005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7000" b="1" i="0" strike="noStrike" cap="none" spc="0" baseline="0" dirty="0">
                <a:solidFill>
                  <a:srgbClr val="FFFFFF"/>
                </a:solidFill>
                <a:effectLst/>
                <a:latin typeface="Arial"/>
                <a:ea typeface="Arial"/>
                <a:cs typeface="Arial"/>
              </a:rPr>
              <a:t>0</a:t>
            </a:r>
          </a:p>
        </p:txBody>
      </p:sp>
      <p:sp>
        <p:nvSpPr>
          <p:cNvPr id="7" name="Rectangle 6">
            <a:extLst>
              <a:ext uri="{FF2B5EF4-FFF2-40B4-BE49-F238E27FC236}">
                <a16:creationId xmlns:a16="http://schemas.microsoft.com/office/drawing/2014/main" id="{27BE436D-7BD6-F7F1-BE55-57FE7209264A}"/>
              </a:ext>
            </a:extLst>
          </p:cNvPr>
          <p:cNvSpPr/>
          <p:nvPr/>
        </p:nvSpPr>
        <p:spPr>
          <a:xfrm>
            <a:off x="2294480" y="1958894"/>
            <a:ext cx="1661532" cy="1694985"/>
          </a:xfrm>
          <a:prstGeom prst="rect">
            <a:avLst/>
          </a:prstGeom>
          <a:solidFill>
            <a:srgbClr val="005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7000" b="1" i="0" strike="noStrike" cap="none" spc="0" baseline="0" dirty="0">
                <a:solidFill>
                  <a:srgbClr val="FFFFFF"/>
                </a:solidFill>
                <a:effectLst/>
                <a:latin typeface="Arial"/>
                <a:ea typeface="Arial"/>
                <a:cs typeface="Arial"/>
              </a:rPr>
              <a:t>1</a:t>
            </a:r>
          </a:p>
        </p:txBody>
      </p:sp>
      <p:sp>
        <p:nvSpPr>
          <p:cNvPr id="8" name="Rectangle 7">
            <a:extLst>
              <a:ext uri="{FF2B5EF4-FFF2-40B4-BE49-F238E27FC236}">
                <a16:creationId xmlns:a16="http://schemas.microsoft.com/office/drawing/2014/main" id="{B081CD24-85A9-2545-93CB-1BD86BD96C22}"/>
              </a:ext>
            </a:extLst>
          </p:cNvPr>
          <p:cNvSpPr/>
          <p:nvPr/>
        </p:nvSpPr>
        <p:spPr>
          <a:xfrm>
            <a:off x="4219109" y="1958894"/>
            <a:ext cx="1661532" cy="1694985"/>
          </a:xfrm>
          <a:prstGeom prst="rect">
            <a:avLst/>
          </a:prstGeom>
          <a:solidFill>
            <a:srgbClr val="005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7000" b="1" i="0" strike="noStrike" cap="none" spc="0" baseline="0" dirty="0">
                <a:solidFill>
                  <a:srgbClr val="FFFFFF"/>
                </a:solidFill>
                <a:effectLst/>
                <a:latin typeface="Arial"/>
                <a:ea typeface="Arial"/>
                <a:cs typeface="Arial"/>
              </a:rPr>
              <a:t>2</a:t>
            </a:r>
          </a:p>
        </p:txBody>
      </p:sp>
      <p:sp>
        <p:nvSpPr>
          <p:cNvPr id="9" name="Rectangle 8">
            <a:extLst>
              <a:ext uri="{FF2B5EF4-FFF2-40B4-BE49-F238E27FC236}">
                <a16:creationId xmlns:a16="http://schemas.microsoft.com/office/drawing/2014/main" id="{72F42EB4-3C58-91C9-6E16-550BAD71B9D6}"/>
              </a:ext>
            </a:extLst>
          </p:cNvPr>
          <p:cNvSpPr/>
          <p:nvPr/>
        </p:nvSpPr>
        <p:spPr>
          <a:xfrm>
            <a:off x="8251501" y="1958895"/>
            <a:ext cx="1661532" cy="1694985"/>
          </a:xfrm>
          <a:prstGeom prst="rect">
            <a:avLst/>
          </a:prstGeom>
          <a:solidFill>
            <a:srgbClr val="005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7000" b="1" i="0" strike="noStrike" cap="none" spc="0" baseline="0" dirty="0">
                <a:solidFill>
                  <a:srgbClr val="FFFFFF"/>
                </a:solidFill>
                <a:effectLst/>
                <a:latin typeface="Arial"/>
                <a:ea typeface="Arial"/>
                <a:cs typeface="Arial"/>
              </a:rPr>
              <a:t>4</a:t>
            </a:r>
          </a:p>
        </p:txBody>
      </p:sp>
      <p:sp>
        <p:nvSpPr>
          <p:cNvPr id="10" name="Rectangle 9">
            <a:extLst>
              <a:ext uri="{FF2B5EF4-FFF2-40B4-BE49-F238E27FC236}">
                <a16:creationId xmlns:a16="http://schemas.microsoft.com/office/drawing/2014/main" id="{86D722D3-59A5-2620-1423-BD65BD9E4DAA}"/>
              </a:ext>
            </a:extLst>
          </p:cNvPr>
          <p:cNvSpPr/>
          <p:nvPr/>
        </p:nvSpPr>
        <p:spPr>
          <a:xfrm>
            <a:off x="10155886" y="1958895"/>
            <a:ext cx="1661532" cy="1694985"/>
          </a:xfrm>
          <a:prstGeom prst="rect">
            <a:avLst/>
          </a:prstGeom>
          <a:solidFill>
            <a:srgbClr val="005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7000" b="1" i="0" strike="noStrike" cap="none" spc="0" baseline="0" dirty="0">
                <a:solidFill>
                  <a:srgbClr val="FFFFFF"/>
                </a:solidFill>
                <a:effectLst/>
                <a:latin typeface="Arial"/>
                <a:ea typeface="Arial"/>
                <a:cs typeface="Arial"/>
              </a:rPr>
              <a:t>5</a:t>
            </a:r>
          </a:p>
        </p:txBody>
      </p:sp>
      <p:sp>
        <p:nvSpPr>
          <p:cNvPr id="11" name="Rectangle 10">
            <a:extLst>
              <a:ext uri="{FF2B5EF4-FFF2-40B4-BE49-F238E27FC236}">
                <a16:creationId xmlns:a16="http://schemas.microsoft.com/office/drawing/2014/main" id="{13BC7E83-585C-E9EC-DA85-5FBF1E137372}"/>
              </a:ext>
            </a:extLst>
          </p:cNvPr>
          <p:cNvSpPr/>
          <p:nvPr/>
        </p:nvSpPr>
        <p:spPr>
          <a:xfrm>
            <a:off x="6235305" y="1958894"/>
            <a:ext cx="1661532" cy="1694985"/>
          </a:xfrm>
          <a:prstGeom prst="rect">
            <a:avLst/>
          </a:prstGeom>
          <a:solidFill>
            <a:srgbClr val="005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7000" b="1" i="0" strike="noStrike" cap="none" spc="0" baseline="0" dirty="0">
                <a:solidFill>
                  <a:srgbClr val="FFFFFF"/>
                </a:solidFill>
                <a:effectLst/>
                <a:latin typeface="Arial"/>
                <a:ea typeface="Arial"/>
                <a:cs typeface="Arial"/>
              </a:rPr>
              <a:t>3</a:t>
            </a:r>
          </a:p>
        </p:txBody>
      </p:sp>
      <p:sp>
        <p:nvSpPr>
          <p:cNvPr id="12" name="TextBox 11">
            <a:extLst>
              <a:ext uri="{FF2B5EF4-FFF2-40B4-BE49-F238E27FC236}">
                <a16:creationId xmlns:a16="http://schemas.microsoft.com/office/drawing/2014/main" id="{0B34A346-EBC8-31AC-88B9-2DE3A0BBBA11}"/>
              </a:ext>
            </a:extLst>
          </p:cNvPr>
          <p:cNvSpPr txBox="1"/>
          <p:nvPr/>
        </p:nvSpPr>
        <p:spPr>
          <a:xfrm>
            <a:off x="374582" y="3787985"/>
            <a:ext cx="1676299" cy="1200329"/>
          </a:xfrm>
          <a:prstGeom prst="rect">
            <a:avLst/>
          </a:prstGeom>
          <a:noFill/>
        </p:spPr>
        <p:txBody>
          <a:bodyPr wrap="square" rtlCol="0">
            <a:spAutoFit/>
          </a:bodyPr>
          <a:lstStyle/>
          <a:p>
            <a:r>
              <a:rPr lang="es-US" sz="1800" b="1" i="0" strike="noStrike" cap="none" spc="0" baseline="0" dirty="0">
                <a:solidFill>
                  <a:srgbClr val="005595"/>
                </a:solidFill>
                <a:effectLst/>
                <a:latin typeface="Arial"/>
                <a:ea typeface="Arial"/>
                <a:cs typeface="Arial"/>
              </a:rPr>
              <a:t>¡De ninguna manera! </a:t>
            </a:r>
          </a:p>
          <a:p>
            <a:r>
              <a:rPr lang="es-US" sz="1800" b="1" i="0" strike="noStrike" cap="none" spc="0" baseline="0" dirty="0">
                <a:solidFill>
                  <a:srgbClr val="005595"/>
                </a:solidFill>
                <a:effectLst/>
                <a:latin typeface="Arial"/>
                <a:ea typeface="Arial"/>
                <a:cs typeface="Arial"/>
              </a:rPr>
              <a:t>No lo permitiré.</a:t>
            </a:r>
          </a:p>
        </p:txBody>
      </p:sp>
      <p:sp>
        <p:nvSpPr>
          <p:cNvPr id="13" name="TextBox 12">
            <a:extLst>
              <a:ext uri="{FF2B5EF4-FFF2-40B4-BE49-F238E27FC236}">
                <a16:creationId xmlns:a16="http://schemas.microsoft.com/office/drawing/2014/main" id="{F07A2354-8994-3996-4879-C780550E25F4}"/>
              </a:ext>
            </a:extLst>
          </p:cNvPr>
          <p:cNvSpPr txBox="1"/>
          <p:nvPr/>
        </p:nvSpPr>
        <p:spPr>
          <a:xfrm>
            <a:off x="2294480" y="3787985"/>
            <a:ext cx="1661532" cy="1446550"/>
          </a:xfrm>
          <a:prstGeom prst="rect">
            <a:avLst/>
          </a:prstGeom>
          <a:noFill/>
        </p:spPr>
        <p:txBody>
          <a:bodyPr wrap="square" rtlCol="0">
            <a:spAutoFit/>
          </a:bodyPr>
          <a:lstStyle/>
          <a:p>
            <a:r>
              <a:rPr lang="es-US" sz="1800" b="1" i="0" strike="noStrike" cap="none" spc="0" baseline="0" dirty="0">
                <a:solidFill>
                  <a:srgbClr val="005595"/>
                </a:solidFill>
                <a:effectLst/>
                <a:latin typeface="Arial"/>
                <a:ea typeface="Arial"/>
                <a:cs typeface="Arial"/>
              </a:rPr>
              <a:t>Creo que hay problemas </a:t>
            </a:r>
            <a:r>
              <a:rPr lang="es-US" sz="1600" b="1" i="0" strike="noStrike" cap="none" spc="0" baseline="0" dirty="0">
                <a:solidFill>
                  <a:srgbClr val="005595"/>
                </a:solidFill>
                <a:effectLst/>
                <a:latin typeface="Arial"/>
                <a:ea typeface="Arial"/>
                <a:cs typeface="Arial"/>
              </a:rPr>
              <a:t>IMPORTANTES </a:t>
            </a:r>
            <a:r>
              <a:rPr lang="es-US" sz="1800" b="1" i="0" strike="noStrike" cap="none" spc="0" baseline="0" dirty="0">
                <a:solidFill>
                  <a:srgbClr val="005595"/>
                </a:solidFill>
                <a:effectLst/>
                <a:latin typeface="Arial"/>
                <a:ea typeface="Arial"/>
                <a:cs typeface="Arial"/>
              </a:rPr>
              <a:t>que debemos resolver.</a:t>
            </a:r>
          </a:p>
        </p:txBody>
      </p:sp>
      <p:sp>
        <p:nvSpPr>
          <p:cNvPr id="14" name="TextBox 13">
            <a:extLst>
              <a:ext uri="{FF2B5EF4-FFF2-40B4-BE49-F238E27FC236}">
                <a16:creationId xmlns:a16="http://schemas.microsoft.com/office/drawing/2014/main" id="{673EB16E-64F2-1237-90F8-9D2A5E41DA27}"/>
              </a:ext>
            </a:extLst>
          </p:cNvPr>
          <p:cNvSpPr txBox="1"/>
          <p:nvPr/>
        </p:nvSpPr>
        <p:spPr>
          <a:xfrm>
            <a:off x="4199611" y="3787984"/>
            <a:ext cx="1820190" cy="2031325"/>
          </a:xfrm>
          <a:prstGeom prst="rect">
            <a:avLst/>
          </a:prstGeom>
          <a:noFill/>
        </p:spPr>
        <p:txBody>
          <a:bodyPr wrap="square" rtlCol="0">
            <a:spAutoFit/>
          </a:bodyPr>
          <a:lstStyle/>
          <a:p>
            <a:r>
              <a:rPr lang="es-US" sz="1800" b="1" i="0" strike="noStrike" cap="none" spc="0" baseline="0" dirty="0">
                <a:solidFill>
                  <a:srgbClr val="005595"/>
                </a:solidFill>
                <a:effectLst/>
                <a:latin typeface="Arial"/>
                <a:ea typeface="Arial"/>
                <a:cs typeface="Arial"/>
              </a:rPr>
              <a:t>Creo que hay problemas DE MENOR IMPORTANCIA que debemos resolver ahora mismo.</a:t>
            </a:r>
          </a:p>
        </p:txBody>
      </p:sp>
      <p:sp>
        <p:nvSpPr>
          <p:cNvPr id="17" name="TextBox 16">
            <a:extLst>
              <a:ext uri="{FF2B5EF4-FFF2-40B4-BE49-F238E27FC236}">
                <a16:creationId xmlns:a16="http://schemas.microsoft.com/office/drawing/2014/main" id="{55F103BC-CF34-5847-9A82-5A3C154CE62C}"/>
              </a:ext>
            </a:extLst>
          </p:cNvPr>
          <p:cNvSpPr txBox="1"/>
          <p:nvPr/>
        </p:nvSpPr>
        <p:spPr>
          <a:xfrm>
            <a:off x="6172200" y="3787985"/>
            <a:ext cx="1757084" cy="2031325"/>
          </a:xfrm>
          <a:prstGeom prst="rect">
            <a:avLst/>
          </a:prstGeom>
          <a:noFill/>
        </p:spPr>
        <p:txBody>
          <a:bodyPr wrap="square" rtlCol="0">
            <a:spAutoFit/>
          </a:bodyPr>
          <a:lstStyle/>
          <a:p>
            <a:r>
              <a:rPr lang="es-US" sz="1800" b="1" i="0" strike="noStrike" cap="none" spc="0" baseline="0" dirty="0">
                <a:solidFill>
                  <a:srgbClr val="005595"/>
                </a:solidFill>
                <a:effectLst/>
                <a:latin typeface="Arial"/>
                <a:ea typeface="Arial"/>
                <a:cs typeface="Arial"/>
              </a:rPr>
              <a:t>Creo que hay problemas de menor importancia que podemos resolver más adelante.</a:t>
            </a:r>
          </a:p>
        </p:txBody>
      </p:sp>
      <p:sp>
        <p:nvSpPr>
          <p:cNvPr id="18" name="TextBox 17">
            <a:extLst>
              <a:ext uri="{FF2B5EF4-FFF2-40B4-BE49-F238E27FC236}">
                <a16:creationId xmlns:a16="http://schemas.microsoft.com/office/drawing/2014/main" id="{B191027B-7B51-FCC5-46BB-2F5B4E1DA252}"/>
              </a:ext>
            </a:extLst>
          </p:cNvPr>
          <p:cNvSpPr txBox="1"/>
          <p:nvPr/>
        </p:nvSpPr>
        <p:spPr>
          <a:xfrm>
            <a:off x="8153399" y="3803984"/>
            <a:ext cx="1837179" cy="923330"/>
          </a:xfrm>
          <a:prstGeom prst="rect">
            <a:avLst/>
          </a:prstGeom>
          <a:noFill/>
        </p:spPr>
        <p:txBody>
          <a:bodyPr wrap="square" rtlCol="0">
            <a:spAutoFit/>
          </a:bodyPr>
          <a:lstStyle/>
          <a:p>
            <a:r>
              <a:rPr lang="es-US" sz="1800" b="1" i="0" strike="noStrike" cap="none" spc="0" baseline="0" dirty="0">
                <a:solidFill>
                  <a:srgbClr val="005595"/>
                </a:solidFill>
                <a:effectLst/>
                <a:latin typeface="Arial"/>
                <a:ea typeface="Arial"/>
                <a:cs typeface="Arial"/>
              </a:rPr>
              <a:t>No tengo problemas con esta decisión.</a:t>
            </a:r>
          </a:p>
        </p:txBody>
      </p:sp>
      <p:sp>
        <p:nvSpPr>
          <p:cNvPr id="19" name="TextBox 18">
            <a:extLst>
              <a:ext uri="{FF2B5EF4-FFF2-40B4-BE49-F238E27FC236}">
                <a16:creationId xmlns:a16="http://schemas.microsoft.com/office/drawing/2014/main" id="{626CA372-7476-0F35-EB81-71FE9B9F40B1}"/>
              </a:ext>
            </a:extLst>
          </p:cNvPr>
          <p:cNvSpPr txBox="1"/>
          <p:nvPr/>
        </p:nvSpPr>
        <p:spPr>
          <a:xfrm>
            <a:off x="10141117" y="3850953"/>
            <a:ext cx="1661532" cy="1200329"/>
          </a:xfrm>
          <a:prstGeom prst="rect">
            <a:avLst/>
          </a:prstGeom>
          <a:noFill/>
        </p:spPr>
        <p:txBody>
          <a:bodyPr wrap="square" rtlCol="0">
            <a:spAutoFit/>
          </a:bodyPr>
          <a:lstStyle/>
          <a:p>
            <a:r>
              <a:rPr lang="es-US" sz="1800" b="1" i="0" strike="noStrike" cap="none" spc="0" baseline="0" dirty="0">
                <a:solidFill>
                  <a:srgbClr val="005595"/>
                </a:solidFill>
                <a:effectLst/>
                <a:latin typeface="Arial"/>
                <a:ea typeface="Arial"/>
                <a:cs typeface="Arial"/>
              </a:rPr>
              <a:t>¡Me encanta! Promoveré esta decisión.</a:t>
            </a:r>
          </a:p>
        </p:txBody>
      </p:sp>
    </p:spTree>
    <p:extLst>
      <p:ext uri="{BB962C8B-B14F-4D97-AF65-F5344CB8AC3E}">
        <p14:creationId xmlns:p14="http://schemas.microsoft.com/office/powerpoint/2010/main" val="2508115449"/>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D84D6-F171-4A6C-9D36-D32986F92429}"/>
              </a:ext>
            </a:extLst>
          </p:cNvPr>
          <p:cNvSpPr>
            <a:spLocks noGrp="1"/>
          </p:cNvSpPr>
          <p:nvPr>
            <p:ph type="title"/>
          </p:nvPr>
        </p:nvSpPr>
        <p:spPr>
          <a:xfrm>
            <a:off x="457200" y="1709739"/>
            <a:ext cx="11893549" cy="2852737"/>
          </a:xfrm>
        </p:spPr>
        <p:txBody>
          <a:bodyPr/>
          <a:lstStyle/>
          <a:p>
            <a:r>
              <a:rPr lang="es-US" sz="5400" b="1" i="0" strike="noStrike" cap="none" spc="0" baseline="0" dirty="0">
                <a:solidFill>
                  <a:srgbClr val="005595"/>
                </a:solidFill>
                <a:effectLst/>
                <a:latin typeface="Arial"/>
                <a:ea typeface="Arial"/>
                <a:cs typeface="Arial"/>
              </a:rPr>
              <a:t>Borrador de las recomendaciones: Equipo de priorización y recopilación de datos</a:t>
            </a:r>
            <a:endParaRPr lang="en-US" sz="5400" dirty="0"/>
          </a:p>
        </p:txBody>
      </p:sp>
      <p:sp>
        <p:nvSpPr>
          <p:cNvPr id="4" name="Slide Number Placeholder 3">
            <a:extLst>
              <a:ext uri="{FF2B5EF4-FFF2-40B4-BE49-F238E27FC236}">
                <a16:creationId xmlns:a16="http://schemas.microsoft.com/office/drawing/2014/main" id="{A09587CD-3359-438E-A626-AC092685E3B4}"/>
              </a:ext>
            </a:extLst>
          </p:cNvPr>
          <p:cNvSpPr>
            <a:spLocks noGrp="1"/>
          </p:cNvSpPr>
          <p:nvPr>
            <p:ph type="sldNum" sz="quarter" idx="11"/>
          </p:nvPr>
        </p:nvSpPr>
        <p:spPr/>
        <p:txBody>
          <a:bodyPr/>
          <a:lstStyle/>
          <a:p>
            <a:pPr>
              <a:defRPr/>
            </a:pPr>
            <a:fld id="{DB2CD222-6AD2-4E92-97F8-569B95AFE93E}" type="slidenum">
              <a:rPr lang="en-US" altLang="en-US" smtClean="0"/>
              <a:pPr>
                <a:defRPr/>
              </a:pPr>
              <a:t>52</a:t>
            </a:fld>
            <a:endParaRPr lang="en-US" altLang="en-US" dirty="0"/>
          </a:p>
        </p:txBody>
      </p:sp>
    </p:spTree>
    <p:extLst>
      <p:ext uri="{BB962C8B-B14F-4D97-AF65-F5344CB8AC3E}">
        <p14:creationId xmlns:p14="http://schemas.microsoft.com/office/powerpoint/2010/main" val="3792189867"/>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068E6-C46D-430F-BA54-DBA5DDCEE1D8}"/>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Priorización: general</a:t>
            </a:r>
          </a:p>
        </p:txBody>
      </p:sp>
      <p:sp>
        <p:nvSpPr>
          <p:cNvPr id="3" name="Content Placeholder 2">
            <a:extLst>
              <a:ext uri="{FF2B5EF4-FFF2-40B4-BE49-F238E27FC236}">
                <a16:creationId xmlns:a16="http://schemas.microsoft.com/office/drawing/2014/main" id="{B20641B3-8833-41D0-9045-A09AA2F00B4F}"/>
              </a:ext>
            </a:extLst>
          </p:cNvPr>
          <p:cNvSpPr>
            <a:spLocks noGrp="1"/>
          </p:cNvSpPr>
          <p:nvPr>
            <p:ph idx="1"/>
          </p:nvPr>
        </p:nvSpPr>
        <p:spPr/>
        <p:txBody>
          <a:bodyPr/>
          <a:lstStyle/>
          <a:p>
            <a:r>
              <a:rPr lang="es-US" sz="2800" b="0" i="0" strike="noStrike" cap="none" spc="0" baseline="0" dirty="0">
                <a:solidFill>
                  <a:srgbClr val="005595"/>
                </a:solidFill>
                <a:effectLst/>
                <a:latin typeface="Calibri"/>
                <a:ea typeface="Calibri"/>
                <a:cs typeface="Calibri"/>
              </a:rPr>
              <a:t>Garantiza la disponibilidad de materiales e interpretaciones específicos y apropiados a nivel lingüístico y cultural para todas las poblaciones de pacientes</a:t>
            </a:r>
          </a:p>
          <a:p>
            <a:r>
              <a:rPr lang="es-US" sz="2800" b="0" i="0" strike="noStrike" cap="none" spc="0" baseline="0" dirty="0">
                <a:solidFill>
                  <a:srgbClr val="005595"/>
                </a:solidFill>
                <a:effectLst/>
                <a:latin typeface="Calibri"/>
                <a:ea typeface="Calibri"/>
                <a:cs typeface="Calibri"/>
              </a:rPr>
              <a:t>Considera la creación de una guía estatal para los miembros del equipo de priorización que describa las prioridades y los procesos</a:t>
            </a:r>
          </a:p>
          <a:p>
            <a:r>
              <a:rPr lang="es-US" sz="2800" b="0" i="0" strike="noStrike" cap="none" spc="0" baseline="0" dirty="0">
                <a:solidFill>
                  <a:srgbClr val="005595"/>
                </a:solidFill>
                <a:effectLst/>
                <a:latin typeface="Calibri"/>
                <a:ea typeface="Calibri"/>
                <a:cs typeface="Calibri"/>
              </a:rPr>
              <a:t>Garantiza la transparencia y comunica de manera pública</a:t>
            </a:r>
          </a:p>
          <a:p>
            <a:endParaRPr lang="en-US" dirty="0"/>
          </a:p>
        </p:txBody>
      </p:sp>
      <p:sp>
        <p:nvSpPr>
          <p:cNvPr id="4" name="Slide Number Placeholder 3">
            <a:extLst>
              <a:ext uri="{FF2B5EF4-FFF2-40B4-BE49-F238E27FC236}">
                <a16:creationId xmlns:a16="http://schemas.microsoft.com/office/drawing/2014/main" id="{3DEC86DF-7E9C-42D6-AC81-406C8697D4BD}"/>
              </a:ext>
            </a:extLst>
          </p:cNvPr>
          <p:cNvSpPr>
            <a:spLocks noGrp="1"/>
          </p:cNvSpPr>
          <p:nvPr>
            <p:ph type="sldNum" sz="quarter" idx="11"/>
          </p:nvPr>
        </p:nvSpPr>
        <p:spPr/>
        <p:txBody>
          <a:bodyPr/>
          <a:lstStyle/>
          <a:p>
            <a:pPr>
              <a:defRPr/>
            </a:pPr>
            <a:fld id="{678D0E47-2870-4D7F-9E5B-E656D1108487}" type="slidenum">
              <a:rPr lang="en-US" altLang="en-US" smtClean="0"/>
              <a:pPr>
                <a:defRPr/>
              </a:pPr>
              <a:t>53</a:t>
            </a:fld>
            <a:endParaRPr lang="en-US" altLang="en-US" dirty="0"/>
          </a:p>
        </p:txBody>
      </p:sp>
    </p:spTree>
    <p:extLst>
      <p:ext uri="{BB962C8B-B14F-4D97-AF65-F5344CB8AC3E}">
        <p14:creationId xmlns:p14="http://schemas.microsoft.com/office/powerpoint/2010/main" val="1141657517"/>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7DD13-E5CD-4C12-BF94-6EB5BEAE2C55}"/>
              </a:ext>
            </a:extLst>
          </p:cNvPr>
          <p:cNvSpPr>
            <a:spLocks noGrp="1"/>
          </p:cNvSpPr>
          <p:nvPr>
            <p:ph type="title"/>
          </p:nvPr>
        </p:nvSpPr>
        <p:spPr>
          <a:xfrm>
            <a:off x="609600" y="431800"/>
            <a:ext cx="10972800" cy="1143000"/>
          </a:xfrm>
        </p:spPr>
        <p:txBody>
          <a:bodyPr/>
          <a:lstStyle/>
          <a:p>
            <a:r>
              <a:rPr lang="es-US" sz="3200" b="1" i="0" strike="noStrike" cap="none" spc="0" baseline="0" dirty="0">
                <a:solidFill>
                  <a:srgbClr val="005595"/>
                </a:solidFill>
                <a:effectLst/>
                <a:latin typeface="Arial"/>
                <a:ea typeface="Arial"/>
                <a:cs typeface="Arial"/>
              </a:rPr>
              <a:t>Función y responsabilidad del equipo de priorización </a:t>
            </a:r>
            <a:br>
              <a:rPr sz="3200" dirty="0"/>
            </a:br>
            <a:r>
              <a:rPr lang="es-US" sz="3200" b="1" i="0" strike="noStrike" cap="none" spc="0" baseline="0" dirty="0">
                <a:solidFill>
                  <a:srgbClr val="005595"/>
                </a:solidFill>
                <a:effectLst/>
                <a:latin typeface="Arial"/>
                <a:ea typeface="Arial"/>
                <a:cs typeface="Arial"/>
              </a:rPr>
              <a:t>(1 de 2)</a:t>
            </a:r>
          </a:p>
        </p:txBody>
      </p:sp>
      <p:sp>
        <p:nvSpPr>
          <p:cNvPr id="3" name="Content Placeholder 2">
            <a:extLst>
              <a:ext uri="{FF2B5EF4-FFF2-40B4-BE49-F238E27FC236}">
                <a16:creationId xmlns:a16="http://schemas.microsoft.com/office/drawing/2014/main" id="{723B4BAC-C988-47C9-8C83-AB744D44014F}"/>
              </a:ext>
            </a:extLst>
          </p:cNvPr>
          <p:cNvSpPr>
            <a:spLocks noGrp="1"/>
          </p:cNvSpPr>
          <p:nvPr>
            <p:ph idx="1"/>
          </p:nvPr>
        </p:nvSpPr>
        <p:spPr/>
        <p:txBody>
          <a:bodyPr/>
          <a:lstStyle/>
          <a:p>
            <a:r>
              <a:rPr lang="es-US" sz="2800" b="0" i="0" strike="noStrike" cap="none" spc="0" baseline="0" dirty="0">
                <a:solidFill>
                  <a:srgbClr val="005595"/>
                </a:solidFill>
                <a:effectLst/>
                <a:latin typeface="Calibri"/>
                <a:ea typeface="Calibri"/>
                <a:cs typeface="Calibri"/>
              </a:rPr>
              <a:t>Garantizar un lenguaje y mensajes claros y concisos al momento de definir y comunicar las funciones y los resultados</a:t>
            </a:r>
          </a:p>
          <a:p>
            <a:endParaRPr lang="en-US" sz="1100" dirty="0">
              <a:latin typeface="Calibri" panose="020F0502020204030204" pitchFamily="34" charset="0"/>
              <a:cs typeface="Calibri" panose="020F0502020204030204" pitchFamily="34" charset="0"/>
            </a:endParaRPr>
          </a:p>
          <a:p>
            <a:r>
              <a:rPr lang="es-US" sz="2800" b="0" i="0" strike="noStrike" cap="none" spc="0" baseline="0" dirty="0">
                <a:solidFill>
                  <a:srgbClr val="005595"/>
                </a:solidFill>
                <a:effectLst/>
                <a:latin typeface="Calibri"/>
                <a:ea typeface="Calibri"/>
                <a:cs typeface="Calibri"/>
              </a:rPr>
              <a:t>Garantizar la mejora continua de la calidad (quality improvement, QI)</a:t>
            </a:r>
          </a:p>
          <a:p>
            <a:pPr lvl="1"/>
            <a:r>
              <a:rPr lang="es-US" sz="2400" b="0" i="0" strike="noStrike" cap="none" spc="0" baseline="0" dirty="0">
                <a:solidFill>
                  <a:srgbClr val="005595"/>
                </a:solidFill>
                <a:effectLst/>
                <a:latin typeface="Calibri"/>
                <a:ea typeface="Calibri"/>
                <a:cs typeface="Calibri"/>
              </a:rPr>
              <a:t>Crear un sistema de QI continuo y un entorno de aprendizaje</a:t>
            </a:r>
          </a:p>
          <a:p>
            <a:pPr lvl="1"/>
            <a:r>
              <a:rPr lang="es-US" sz="2400" b="0" i="0" strike="noStrike" cap="none" spc="0" baseline="0" dirty="0">
                <a:solidFill>
                  <a:srgbClr val="005595"/>
                </a:solidFill>
                <a:effectLst/>
                <a:latin typeface="Calibri"/>
                <a:ea typeface="Calibri"/>
                <a:cs typeface="Calibri"/>
              </a:rPr>
              <a:t>Documentar errores, inquietudes, quejas y cualquier otro problema relacionado con el servicio o la función</a:t>
            </a:r>
          </a:p>
          <a:p>
            <a:pPr lvl="1"/>
            <a:r>
              <a:rPr lang="es-US" sz="2400" b="0" i="0" strike="noStrike" cap="none" spc="0" baseline="0" dirty="0">
                <a:solidFill>
                  <a:srgbClr val="005595"/>
                </a:solidFill>
                <a:effectLst/>
                <a:latin typeface="Calibri"/>
                <a:ea typeface="Calibri"/>
                <a:cs typeface="Calibri"/>
              </a:rPr>
              <a:t>Identificar oportunidades para el aprendizaje grupal y los esfuerzos de QI</a:t>
            </a:r>
          </a:p>
          <a:p>
            <a:pPr lvl="1"/>
            <a:r>
              <a:rPr lang="es-US" sz="2400" b="0" i="0" strike="noStrike" cap="none" spc="0" baseline="0" dirty="0">
                <a:solidFill>
                  <a:srgbClr val="005595"/>
                </a:solidFill>
                <a:effectLst/>
                <a:latin typeface="Calibri"/>
                <a:ea typeface="Calibri"/>
                <a:cs typeface="Calibri"/>
              </a:rPr>
              <a:t>Identificar procesos para abordar quejas o inquietudes en tiempo real</a:t>
            </a:r>
          </a:p>
          <a:p>
            <a:pPr lvl="1"/>
            <a:endParaRPr lang="en-US" sz="2400" dirty="0"/>
          </a:p>
        </p:txBody>
      </p:sp>
      <p:sp>
        <p:nvSpPr>
          <p:cNvPr id="4" name="Slide Number Placeholder 3">
            <a:extLst>
              <a:ext uri="{FF2B5EF4-FFF2-40B4-BE49-F238E27FC236}">
                <a16:creationId xmlns:a16="http://schemas.microsoft.com/office/drawing/2014/main" id="{B82F09F8-0508-441F-A370-FE5EB3EBAE9D}"/>
              </a:ext>
            </a:extLst>
          </p:cNvPr>
          <p:cNvSpPr>
            <a:spLocks noGrp="1"/>
          </p:cNvSpPr>
          <p:nvPr>
            <p:ph type="sldNum" sz="quarter" idx="11"/>
          </p:nvPr>
        </p:nvSpPr>
        <p:spPr/>
        <p:txBody>
          <a:bodyPr/>
          <a:lstStyle/>
          <a:p>
            <a:pPr>
              <a:defRPr/>
            </a:pPr>
            <a:fld id="{678D0E47-2870-4D7F-9E5B-E656D1108487}" type="slidenum">
              <a:rPr lang="en-US" altLang="en-US" smtClean="0"/>
              <a:pPr>
                <a:defRPr/>
              </a:pPr>
              <a:t>54</a:t>
            </a:fld>
            <a:endParaRPr lang="en-US" altLang="en-US" dirty="0"/>
          </a:p>
        </p:txBody>
      </p:sp>
    </p:spTree>
    <p:extLst>
      <p:ext uri="{BB962C8B-B14F-4D97-AF65-F5344CB8AC3E}">
        <p14:creationId xmlns:p14="http://schemas.microsoft.com/office/powerpoint/2010/main" val="3551621754"/>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7DD13-E5CD-4C12-BF94-6EB5BEAE2C55}"/>
              </a:ext>
            </a:extLst>
          </p:cNvPr>
          <p:cNvSpPr>
            <a:spLocks noGrp="1"/>
          </p:cNvSpPr>
          <p:nvPr>
            <p:ph type="title"/>
          </p:nvPr>
        </p:nvSpPr>
        <p:spPr>
          <a:xfrm>
            <a:off x="609600" y="381000"/>
            <a:ext cx="10972800" cy="1143000"/>
          </a:xfrm>
        </p:spPr>
        <p:txBody>
          <a:bodyPr/>
          <a:lstStyle/>
          <a:p>
            <a:r>
              <a:rPr lang="es-US" sz="3200" b="1" i="0" strike="noStrike" cap="none" spc="0" baseline="0" dirty="0">
                <a:solidFill>
                  <a:srgbClr val="005595"/>
                </a:solidFill>
                <a:effectLst/>
                <a:latin typeface="Arial"/>
                <a:ea typeface="Arial"/>
                <a:cs typeface="Arial"/>
              </a:rPr>
              <a:t>Función y responsabilidad del equipo de priorización </a:t>
            </a:r>
            <a:br>
              <a:rPr sz="3200" dirty="0"/>
            </a:br>
            <a:r>
              <a:rPr lang="es-US" sz="3200" b="1" i="0" strike="noStrike" cap="none" spc="0" baseline="0" dirty="0">
                <a:solidFill>
                  <a:srgbClr val="005595"/>
                </a:solidFill>
                <a:effectLst/>
                <a:latin typeface="Arial"/>
                <a:ea typeface="Arial"/>
                <a:cs typeface="Arial"/>
              </a:rPr>
              <a:t>(2 de 2)</a:t>
            </a:r>
          </a:p>
        </p:txBody>
      </p:sp>
      <p:sp>
        <p:nvSpPr>
          <p:cNvPr id="3" name="Content Placeholder 2">
            <a:extLst>
              <a:ext uri="{FF2B5EF4-FFF2-40B4-BE49-F238E27FC236}">
                <a16:creationId xmlns:a16="http://schemas.microsoft.com/office/drawing/2014/main" id="{723B4BAC-C988-47C9-8C83-AB744D44014F}"/>
              </a:ext>
            </a:extLst>
          </p:cNvPr>
          <p:cNvSpPr>
            <a:spLocks noGrp="1"/>
          </p:cNvSpPr>
          <p:nvPr>
            <p:ph idx="1"/>
          </p:nvPr>
        </p:nvSpPr>
        <p:spPr/>
        <p:txBody>
          <a:bodyPr/>
          <a:lstStyle/>
          <a:p>
            <a:r>
              <a:rPr lang="es-US" sz="2800" b="0" i="0" strike="noStrike" cap="none" spc="0" baseline="0" dirty="0">
                <a:solidFill>
                  <a:srgbClr val="005595"/>
                </a:solidFill>
                <a:effectLst/>
                <a:latin typeface="Calibri"/>
                <a:ea typeface="Calibri"/>
                <a:cs typeface="Calibri"/>
              </a:rPr>
              <a:t>Trabajo oportuno y eficiente</a:t>
            </a:r>
          </a:p>
          <a:p>
            <a:pPr lvl="1"/>
            <a:r>
              <a:rPr lang="es-US" sz="2400" b="0" i="0" strike="noStrike" cap="none" spc="0" baseline="0" dirty="0">
                <a:solidFill>
                  <a:srgbClr val="005595"/>
                </a:solidFill>
                <a:effectLst/>
                <a:latin typeface="Calibri"/>
                <a:ea typeface="Calibri"/>
                <a:cs typeface="Calibri"/>
              </a:rPr>
              <a:t>Trabajar dentro de los plazos necesarios para tomar decisiones</a:t>
            </a:r>
          </a:p>
          <a:p>
            <a:pPr lvl="1"/>
            <a:endParaRPr lang="en-US" sz="900" dirty="0">
              <a:latin typeface="Calibri" panose="020F0502020204030204" pitchFamily="34" charset="0"/>
              <a:cs typeface="Calibri" panose="020F0502020204030204" pitchFamily="34" charset="0"/>
            </a:endParaRPr>
          </a:p>
          <a:p>
            <a:r>
              <a:rPr lang="es-US" sz="2800" b="0" i="0" strike="noStrike" cap="none" spc="0" baseline="0" dirty="0">
                <a:solidFill>
                  <a:srgbClr val="005595"/>
                </a:solidFill>
                <a:effectLst/>
                <a:latin typeface="Calibri"/>
                <a:ea typeface="Calibri"/>
                <a:cs typeface="Calibri"/>
              </a:rPr>
              <a:t>Maximizar los enfoques que limitan el sesgo</a:t>
            </a:r>
            <a:r>
              <a:rPr lang="es-US" sz="2800" b="0" i="0" strike="noStrike" cap="none" spc="0" baseline="0" dirty="0">
                <a:solidFill>
                  <a:srgbClr val="FF0000"/>
                </a:solidFill>
                <a:effectLst/>
                <a:latin typeface="Calibri"/>
                <a:ea typeface="Calibri"/>
                <a:cs typeface="Calibri"/>
              </a:rPr>
              <a:t> </a:t>
            </a:r>
            <a:r>
              <a:rPr lang="es-US" sz="2800" b="0" i="0" strike="noStrike" cap="none" spc="0" baseline="0" dirty="0">
                <a:solidFill>
                  <a:srgbClr val="005595"/>
                </a:solidFill>
                <a:effectLst/>
                <a:latin typeface="Calibri"/>
                <a:ea typeface="Calibri"/>
                <a:cs typeface="Calibri"/>
              </a:rPr>
              <a:t>y la discriminación</a:t>
            </a:r>
          </a:p>
          <a:p>
            <a:pPr lvl="1"/>
            <a:r>
              <a:rPr lang="es-US" sz="2400" b="0" i="0" strike="noStrike" cap="none" spc="0" baseline="0" dirty="0">
                <a:solidFill>
                  <a:srgbClr val="005595"/>
                </a:solidFill>
                <a:effectLst/>
                <a:latin typeface="Calibri"/>
                <a:ea typeface="Calibri"/>
                <a:cs typeface="Calibri"/>
              </a:rPr>
              <a:t>Establecer factores comunes asociados con el sesgo y la discriminación, y luego trabajar para reducirlos</a:t>
            </a:r>
          </a:p>
          <a:p>
            <a:pPr lvl="1"/>
            <a:endParaRPr lang="en-US" sz="900" dirty="0">
              <a:latin typeface="Calibri" panose="020F0502020204030204" pitchFamily="34" charset="0"/>
              <a:cs typeface="Calibri" panose="020F0502020204030204" pitchFamily="34" charset="0"/>
            </a:endParaRPr>
          </a:p>
          <a:p>
            <a:r>
              <a:rPr lang="es-US" sz="2800" b="0" i="0" strike="noStrike" cap="none" spc="0" baseline="0" dirty="0">
                <a:solidFill>
                  <a:srgbClr val="005595"/>
                </a:solidFill>
                <a:effectLst/>
                <a:latin typeface="Calibri"/>
                <a:ea typeface="Calibri"/>
                <a:cs typeface="Calibri"/>
              </a:rPr>
              <a:t>Promover la uniformidad de la priorización entre equipos y sistemas</a:t>
            </a:r>
          </a:p>
          <a:p>
            <a:pPr lvl="1"/>
            <a:r>
              <a:rPr lang="es-US" sz="2400" b="0" i="0" strike="noStrike" cap="none" spc="0" baseline="0" dirty="0">
                <a:solidFill>
                  <a:srgbClr val="005595"/>
                </a:solidFill>
                <a:effectLst/>
                <a:latin typeface="Calibri"/>
                <a:ea typeface="Calibri"/>
                <a:cs typeface="Calibri"/>
              </a:rPr>
              <a:t>Participar en oportunidades de aprendizaje y de mejora de la calidad en todo el estado</a:t>
            </a:r>
          </a:p>
          <a:p>
            <a:pPr marL="457200" lvl="1" indent="0">
              <a:buNone/>
            </a:pPr>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B82F09F8-0508-441F-A370-FE5EB3EBAE9D}"/>
              </a:ext>
            </a:extLst>
          </p:cNvPr>
          <p:cNvSpPr>
            <a:spLocks noGrp="1"/>
          </p:cNvSpPr>
          <p:nvPr>
            <p:ph type="sldNum" sz="quarter" idx="11"/>
          </p:nvPr>
        </p:nvSpPr>
        <p:spPr/>
        <p:txBody>
          <a:bodyPr/>
          <a:lstStyle/>
          <a:p>
            <a:pPr>
              <a:defRPr/>
            </a:pPr>
            <a:fld id="{678D0E47-2870-4D7F-9E5B-E656D1108487}" type="slidenum">
              <a:rPr lang="en-US" altLang="en-US" smtClean="0"/>
              <a:pPr>
                <a:defRPr/>
              </a:pPr>
              <a:t>55</a:t>
            </a:fld>
            <a:endParaRPr lang="en-US" altLang="en-US" dirty="0"/>
          </a:p>
        </p:txBody>
      </p:sp>
    </p:spTree>
    <p:extLst>
      <p:ext uri="{BB962C8B-B14F-4D97-AF65-F5344CB8AC3E}">
        <p14:creationId xmlns:p14="http://schemas.microsoft.com/office/powerpoint/2010/main" val="1849437559"/>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FF854-C525-4255-B4D0-4A63849B0077}"/>
              </a:ext>
            </a:extLst>
          </p:cNvPr>
          <p:cNvSpPr>
            <a:spLocks noGrp="1"/>
          </p:cNvSpPr>
          <p:nvPr>
            <p:ph type="title"/>
          </p:nvPr>
        </p:nvSpPr>
        <p:spPr>
          <a:xfrm>
            <a:off x="609600" y="381000"/>
            <a:ext cx="10972800" cy="1143000"/>
          </a:xfrm>
        </p:spPr>
        <p:txBody>
          <a:bodyPr/>
          <a:lstStyle/>
          <a:p>
            <a:r>
              <a:rPr lang="es-US" sz="4000" b="1" i="0" strike="noStrike" cap="none" spc="0" baseline="0" dirty="0">
                <a:solidFill>
                  <a:srgbClr val="005595"/>
                </a:solidFill>
                <a:effectLst/>
                <a:latin typeface="Arial"/>
                <a:ea typeface="Arial"/>
                <a:cs typeface="Arial"/>
              </a:rPr>
              <a:t>Miembros del equipo de priorización/Representación</a:t>
            </a:r>
          </a:p>
        </p:txBody>
      </p:sp>
      <p:sp>
        <p:nvSpPr>
          <p:cNvPr id="3" name="Content Placeholder 2">
            <a:extLst>
              <a:ext uri="{FF2B5EF4-FFF2-40B4-BE49-F238E27FC236}">
                <a16:creationId xmlns:a16="http://schemas.microsoft.com/office/drawing/2014/main" id="{3E63231B-904E-4D04-8305-431325DCE256}"/>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Incluir un representante de la comunidad en el equipo de priorización</a:t>
            </a:r>
          </a:p>
          <a:p>
            <a:pPr lvl="1"/>
            <a:r>
              <a:rPr lang="es-US" sz="2000" b="0" i="0" strike="noStrike" cap="none" spc="0" baseline="0" dirty="0">
                <a:solidFill>
                  <a:srgbClr val="005595"/>
                </a:solidFill>
                <a:effectLst/>
                <a:latin typeface="Calibri"/>
                <a:ea typeface="Calibri"/>
                <a:cs typeface="Calibri"/>
              </a:rPr>
              <a:t>Genera confianza</a:t>
            </a:r>
          </a:p>
          <a:p>
            <a:pPr lvl="1"/>
            <a:r>
              <a:rPr lang="es-US" sz="2000" b="0" i="0" strike="noStrike" cap="none" spc="0" baseline="0" dirty="0">
                <a:solidFill>
                  <a:srgbClr val="005595"/>
                </a:solidFill>
                <a:effectLst/>
                <a:latin typeface="Calibri"/>
                <a:ea typeface="Calibri"/>
                <a:cs typeface="Calibri"/>
              </a:rPr>
              <a:t>Participa en la toma de decisiones complejas</a:t>
            </a:r>
          </a:p>
          <a:p>
            <a:pPr lvl="1"/>
            <a:r>
              <a:rPr lang="es-US" sz="2000" b="0" i="0" strike="noStrike" cap="none" spc="0" baseline="0" dirty="0">
                <a:solidFill>
                  <a:srgbClr val="005595"/>
                </a:solidFill>
                <a:effectLst/>
                <a:latin typeface="Calibri"/>
                <a:ea typeface="Calibri"/>
                <a:cs typeface="Calibri"/>
              </a:rPr>
              <a:t>Podría incluir un trabajador de salud comunitario (community health worker, CHW)</a:t>
            </a:r>
          </a:p>
          <a:p>
            <a:pPr lvl="1"/>
            <a:endParaRPr lang="en-US" sz="11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Incluir intérpretes bilingües y biculturales para ayudar al equipo de priorización</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Explorar varias opciones para el "área de servicio" del equipo de priorización</a:t>
            </a:r>
          </a:p>
          <a:p>
            <a:pPr lvl="1"/>
            <a:r>
              <a:rPr lang="es-US" sz="2000" b="0" i="0" strike="noStrike" cap="none" spc="0" baseline="0" dirty="0">
                <a:solidFill>
                  <a:srgbClr val="005595"/>
                </a:solidFill>
                <a:effectLst/>
                <a:latin typeface="Calibri"/>
                <a:ea typeface="Calibri"/>
                <a:cs typeface="Calibri"/>
              </a:rPr>
              <a:t>Opciones de equipos de priorización para ayudar a los hospitales más pequeños</a:t>
            </a:r>
          </a:p>
          <a:p>
            <a:pPr lvl="1"/>
            <a:r>
              <a:rPr lang="es-US" sz="2000" b="0" i="0" strike="noStrike" cap="none" spc="0" baseline="0" dirty="0">
                <a:solidFill>
                  <a:srgbClr val="005595"/>
                </a:solidFill>
                <a:effectLst/>
                <a:latin typeface="Calibri"/>
                <a:ea typeface="Calibri"/>
                <a:cs typeface="Calibri"/>
              </a:rPr>
              <a:t>Opciones locales/regionales para el servicio del equipo de priorización (por ejemplo, funciones a nivel hospitalario, del sistema de salud, regional o estatal)</a:t>
            </a:r>
          </a:p>
          <a:p>
            <a:endParaRPr lang="en-US" sz="2400" dirty="0"/>
          </a:p>
        </p:txBody>
      </p:sp>
      <p:sp>
        <p:nvSpPr>
          <p:cNvPr id="4" name="Slide Number Placeholder 3">
            <a:extLst>
              <a:ext uri="{FF2B5EF4-FFF2-40B4-BE49-F238E27FC236}">
                <a16:creationId xmlns:a16="http://schemas.microsoft.com/office/drawing/2014/main" id="{529C88BB-1087-40CF-AFA6-75E796D935AA}"/>
              </a:ext>
            </a:extLst>
          </p:cNvPr>
          <p:cNvSpPr>
            <a:spLocks noGrp="1"/>
          </p:cNvSpPr>
          <p:nvPr>
            <p:ph type="sldNum" sz="quarter" idx="11"/>
          </p:nvPr>
        </p:nvSpPr>
        <p:spPr/>
        <p:txBody>
          <a:bodyPr/>
          <a:lstStyle/>
          <a:p>
            <a:pPr>
              <a:defRPr/>
            </a:pPr>
            <a:fld id="{678D0E47-2870-4D7F-9E5B-E656D1108487}" type="slidenum">
              <a:rPr lang="en-US" altLang="en-US" smtClean="0"/>
              <a:pPr>
                <a:defRPr/>
              </a:pPr>
              <a:t>56</a:t>
            </a:fld>
            <a:endParaRPr lang="en-US" altLang="en-US" dirty="0"/>
          </a:p>
        </p:txBody>
      </p:sp>
    </p:spTree>
    <p:extLst>
      <p:ext uri="{BB962C8B-B14F-4D97-AF65-F5344CB8AC3E}">
        <p14:creationId xmlns:p14="http://schemas.microsoft.com/office/powerpoint/2010/main" val="3160417244"/>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5C138-68CA-4FDB-BE2C-62DEB1737806}"/>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Capacitaciones, experiencias y apoyos</a:t>
            </a:r>
          </a:p>
        </p:txBody>
      </p:sp>
      <p:sp>
        <p:nvSpPr>
          <p:cNvPr id="3" name="Content Placeholder 2">
            <a:extLst>
              <a:ext uri="{FF2B5EF4-FFF2-40B4-BE49-F238E27FC236}">
                <a16:creationId xmlns:a16="http://schemas.microsoft.com/office/drawing/2014/main" id="{7A2A7235-8675-487E-BDBE-940C3E20FA83}"/>
              </a:ext>
            </a:extLst>
          </p:cNvPr>
          <p:cNvSpPr>
            <a:spLocks noGrp="1"/>
          </p:cNvSpPr>
          <p:nvPr>
            <p:ph idx="1"/>
          </p:nvPr>
        </p:nvSpPr>
        <p:spPr>
          <a:xfrm>
            <a:off x="597408" y="1219200"/>
            <a:ext cx="10972800" cy="4114800"/>
          </a:xfrm>
        </p:spPr>
        <p:txBody>
          <a:bodyPr/>
          <a:lstStyle/>
          <a:p>
            <a:r>
              <a:rPr lang="es-US" sz="2800" b="0" i="0" strike="noStrike" cap="none" spc="0" baseline="0" dirty="0">
                <a:solidFill>
                  <a:srgbClr val="005595"/>
                </a:solidFill>
                <a:effectLst/>
                <a:latin typeface="Calibri"/>
                <a:ea typeface="Calibri"/>
                <a:cs typeface="Calibri"/>
              </a:rPr>
              <a:t>Requisito de capacitación sólida e integral en materia de discriminación, diversidad, equidad e inclusión</a:t>
            </a:r>
          </a:p>
          <a:p>
            <a:endParaRPr lang="en-US" sz="700" dirty="0">
              <a:latin typeface="Calibri" panose="020F0502020204030204" pitchFamily="34" charset="0"/>
              <a:cs typeface="Calibri" panose="020F0502020204030204" pitchFamily="34" charset="0"/>
            </a:endParaRPr>
          </a:p>
          <a:p>
            <a:r>
              <a:rPr lang="es-US" sz="2800" b="0" i="0" strike="noStrike" cap="none" spc="0" baseline="0" dirty="0">
                <a:solidFill>
                  <a:srgbClr val="005595"/>
                </a:solidFill>
                <a:effectLst/>
                <a:latin typeface="Calibri"/>
                <a:ea typeface="Calibri"/>
                <a:cs typeface="Calibri"/>
              </a:rPr>
              <a:t>Capacitación sobre los factores que tienden a impulsar el sesgo y la discriminación </a:t>
            </a:r>
          </a:p>
          <a:p>
            <a:pPr lvl="1"/>
            <a:r>
              <a:rPr lang="es-US" sz="2000" b="0" i="0" strike="noStrike" cap="none" spc="0" baseline="0" dirty="0">
                <a:solidFill>
                  <a:srgbClr val="005595"/>
                </a:solidFill>
                <a:effectLst/>
                <a:latin typeface="Calibri"/>
                <a:ea typeface="Calibri"/>
                <a:cs typeface="Calibri"/>
              </a:rPr>
              <a:t>Por ejemplo, la fatiga, el estrés, el miedo y la falta de preparación</a:t>
            </a:r>
          </a:p>
          <a:p>
            <a:pPr lvl="1"/>
            <a:endParaRPr lang="en-US" sz="700" dirty="0">
              <a:latin typeface="Calibri" panose="020F0502020204030204" pitchFamily="34" charset="0"/>
              <a:cs typeface="Calibri" panose="020F0502020204030204" pitchFamily="34" charset="0"/>
            </a:endParaRPr>
          </a:p>
          <a:p>
            <a:r>
              <a:rPr lang="es-US" sz="2800" b="0" i="0" strike="noStrike" cap="none" spc="0" baseline="0" dirty="0">
                <a:solidFill>
                  <a:srgbClr val="005595"/>
                </a:solidFill>
                <a:effectLst/>
                <a:latin typeface="Calibri"/>
                <a:ea typeface="Calibri"/>
                <a:cs typeface="Calibri"/>
              </a:rPr>
              <a:t>Priorización de habilidades sólidas de comunicación y capacitación en comunicación</a:t>
            </a:r>
          </a:p>
          <a:p>
            <a:endParaRPr lang="en-US" sz="700" dirty="0">
              <a:latin typeface="Calibri" panose="020F0502020204030204" pitchFamily="34" charset="0"/>
              <a:cs typeface="Calibri" panose="020F0502020204030204" pitchFamily="34" charset="0"/>
            </a:endParaRPr>
          </a:p>
          <a:p>
            <a:r>
              <a:rPr lang="es-US" sz="2800" b="0" i="0" strike="noStrike" cap="none" spc="0" baseline="0" dirty="0">
                <a:solidFill>
                  <a:srgbClr val="005595"/>
                </a:solidFill>
                <a:effectLst/>
                <a:latin typeface="Calibri"/>
                <a:ea typeface="Calibri"/>
                <a:cs typeface="Calibri"/>
              </a:rPr>
              <a:t>Capacitación con respecto a las poblaciones atendidas por el hospital/centro y la respuesta cultural</a:t>
            </a:r>
          </a:p>
        </p:txBody>
      </p:sp>
      <p:sp>
        <p:nvSpPr>
          <p:cNvPr id="4" name="Slide Number Placeholder 3">
            <a:extLst>
              <a:ext uri="{FF2B5EF4-FFF2-40B4-BE49-F238E27FC236}">
                <a16:creationId xmlns:a16="http://schemas.microsoft.com/office/drawing/2014/main" id="{3C9CFCDB-9752-4924-ADA9-17A4FA0177A3}"/>
              </a:ext>
            </a:extLst>
          </p:cNvPr>
          <p:cNvSpPr>
            <a:spLocks noGrp="1"/>
          </p:cNvSpPr>
          <p:nvPr>
            <p:ph type="sldNum" sz="quarter" idx="11"/>
          </p:nvPr>
        </p:nvSpPr>
        <p:spPr/>
        <p:txBody>
          <a:bodyPr/>
          <a:lstStyle/>
          <a:p>
            <a:pPr>
              <a:defRPr/>
            </a:pPr>
            <a:fld id="{678D0E47-2870-4D7F-9E5B-E656D1108487}" type="slidenum">
              <a:rPr lang="en-US" altLang="en-US" smtClean="0"/>
              <a:pPr>
                <a:defRPr/>
              </a:pPr>
              <a:t>57</a:t>
            </a:fld>
            <a:endParaRPr lang="en-US" altLang="en-US" dirty="0"/>
          </a:p>
        </p:txBody>
      </p:sp>
    </p:spTree>
    <p:extLst>
      <p:ext uri="{BB962C8B-B14F-4D97-AF65-F5344CB8AC3E}">
        <p14:creationId xmlns:p14="http://schemas.microsoft.com/office/powerpoint/2010/main" val="1095460309"/>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A0E37-BF89-41A3-BBE2-48A8C53B2F94}"/>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Recopilación de datos</a:t>
            </a:r>
          </a:p>
        </p:txBody>
      </p:sp>
      <p:sp>
        <p:nvSpPr>
          <p:cNvPr id="3" name="Content Placeholder 2">
            <a:extLst>
              <a:ext uri="{FF2B5EF4-FFF2-40B4-BE49-F238E27FC236}">
                <a16:creationId xmlns:a16="http://schemas.microsoft.com/office/drawing/2014/main" id="{D84C0F3C-2137-4C9C-9E60-3F969EC0B1D3}"/>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Importancia de los intérpretes biculturales y bilingües para la recopilación de datos</a:t>
            </a:r>
          </a:p>
          <a:p>
            <a:r>
              <a:rPr lang="es-US" sz="2400" b="0" i="0" strike="noStrike" cap="none" spc="0" baseline="0" dirty="0">
                <a:solidFill>
                  <a:srgbClr val="005595"/>
                </a:solidFill>
                <a:effectLst/>
                <a:latin typeface="Calibri"/>
                <a:ea typeface="Calibri"/>
                <a:cs typeface="Calibri"/>
              </a:rPr>
              <a:t>Recopilación de datos en el momento en que se identifican o confirman las preferencias del paciente, por ejemplo, directivas anticipadas </a:t>
            </a:r>
          </a:p>
          <a:p>
            <a:r>
              <a:rPr lang="es-US" sz="2400" b="0" i="0" strike="noStrike" cap="none" spc="0" baseline="0" dirty="0">
                <a:solidFill>
                  <a:srgbClr val="005595"/>
                </a:solidFill>
                <a:effectLst/>
                <a:latin typeface="Calibri"/>
                <a:ea typeface="Calibri"/>
                <a:cs typeface="Calibri"/>
              </a:rPr>
              <a:t>Inclusión de estándares y tomar medidas de equidad e inclusión</a:t>
            </a:r>
          </a:p>
          <a:p>
            <a:r>
              <a:rPr lang="es-US" sz="2400" b="0" i="0" strike="noStrike" cap="none" spc="0" baseline="0" dirty="0">
                <a:solidFill>
                  <a:srgbClr val="005595"/>
                </a:solidFill>
                <a:effectLst/>
                <a:latin typeface="Calibri"/>
                <a:ea typeface="Calibri"/>
                <a:cs typeface="Calibri"/>
              </a:rPr>
              <a:t>La recopilación de datos sobre dispositivos médicos personales debe detallar si funcionan correctamente, el conocimiento del uso adecuado</a:t>
            </a:r>
          </a:p>
          <a:p>
            <a:r>
              <a:rPr lang="es-US" sz="2400" b="0" i="0" strike="noStrike" cap="none" spc="0" baseline="0" dirty="0">
                <a:solidFill>
                  <a:srgbClr val="005595"/>
                </a:solidFill>
                <a:effectLst/>
                <a:latin typeface="Calibri"/>
                <a:ea typeface="Calibri"/>
                <a:cs typeface="Calibri"/>
              </a:rPr>
              <a:t>Necesidad de herramientas tecnológicas para registrar datos de manera eficiente para futuras revisiones de calidad en tiempo real o futuras  </a:t>
            </a:r>
          </a:p>
          <a:p>
            <a:r>
              <a:rPr lang="es-US" sz="2400" b="0" i="0" strike="noStrike" cap="none" spc="0" baseline="0" dirty="0">
                <a:solidFill>
                  <a:srgbClr val="005595"/>
                </a:solidFill>
                <a:effectLst/>
                <a:latin typeface="Calibri"/>
                <a:ea typeface="Calibri"/>
                <a:cs typeface="Calibri"/>
              </a:rPr>
              <a:t>Considerar las herramientas tecnológicas con el fin de supervisar la calidad (por ejemplo, grabaciones de los debates del equipo de priorización)</a:t>
            </a:r>
          </a:p>
        </p:txBody>
      </p:sp>
      <p:sp>
        <p:nvSpPr>
          <p:cNvPr id="4" name="Slide Number Placeholder 3">
            <a:extLst>
              <a:ext uri="{FF2B5EF4-FFF2-40B4-BE49-F238E27FC236}">
                <a16:creationId xmlns:a16="http://schemas.microsoft.com/office/drawing/2014/main" id="{914FA85B-F318-43A4-923B-2F71C6D7F0B9}"/>
              </a:ext>
            </a:extLst>
          </p:cNvPr>
          <p:cNvSpPr>
            <a:spLocks noGrp="1"/>
          </p:cNvSpPr>
          <p:nvPr>
            <p:ph type="sldNum" sz="quarter" idx="11"/>
          </p:nvPr>
        </p:nvSpPr>
        <p:spPr/>
        <p:txBody>
          <a:bodyPr/>
          <a:lstStyle/>
          <a:p>
            <a:pPr>
              <a:defRPr/>
            </a:pPr>
            <a:fld id="{678D0E47-2870-4D7F-9E5B-E656D1108487}" type="slidenum">
              <a:rPr lang="en-US" altLang="en-US" smtClean="0"/>
              <a:pPr>
                <a:defRPr/>
              </a:pPr>
              <a:t>58</a:t>
            </a:fld>
            <a:endParaRPr lang="en-US" altLang="en-US" dirty="0"/>
          </a:p>
        </p:txBody>
      </p:sp>
    </p:spTree>
    <p:extLst>
      <p:ext uri="{BB962C8B-B14F-4D97-AF65-F5344CB8AC3E}">
        <p14:creationId xmlns:p14="http://schemas.microsoft.com/office/powerpoint/2010/main" val="1332106524"/>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D326-DDA5-474E-B122-4B71CB3D2D49}"/>
              </a:ext>
            </a:extLst>
          </p:cNvPr>
          <p:cNvSpPr>
            <a:spLocks noGrp="1"/>
          </p:cNvSpPr>
          <p:nvPr>
            <p:ph type="title"/>
          </p:nvPr>
        </p:nvSpPr>
        <p:spPr/>
        <p:txBody>
          <a:bodyPr/>
          <a:lstStyle/>
          <a:p>
            <a:r>
              <a:rPr lang="es-US" sz="5400" b="1" i="0" strike="noStrike" cap="none" spc="0" baseline="0" dirty="0">
                <a:solidFill>
                  <a:srgbClr val="005595"/>
                </a:solidFill>
                <a:effectLst/>
                <a:latin typeface="Arial"/>
                <a:ea typeface="Arial"/>
                <a:cs typeface="Arial"/>
              </a:rPr>
              <a:t>Gracias</a:t>
            </a:r>
          </a:p>
        </p:txBody>
      </p:sp>
      <p:sp>
        <p:nvSpPr>
          <p:cNvPr id="4" name="Slide Number Placeholder 3">
            <a:extLst>
              <a:ext uri="{FF2B5EF4-FFF2-40B4-BE49-F238E27FC236}">
                <a16:creationId xmlns:a16="http://schemas.microsoft.com/office/drawing/2014/main" id="{F96D0C9D-6CAB-42FF-BDCB-C98350197652}"/>
              </a:ext>
            </a:extLst>
          </p:cNvPr>
          <p:cNvSpPr>
            <a:spLocks noGrp="1"/>
          </p:cNvSpPr>
          <p:nvPr>
            <p:ph type="sldNum" sz="quarter" idx="11"/>
          </p:nvPr>
        </p:nvSpPr>
        <p:spPr/>
        <p:txBody>
          <a:bodyPr/>
          <a:lstStyle/>
          <a:p>
            <a:pPr>
              <a:defRPr/>
            </a:pPr>
            <a:fld id="{DB2CD222-6AD2-4E92-97F8-569B95AFE93E}" type="slidenum">
              <a:rPr lang="en-US" altLang="en-US" smtClean="0"/>
              <a:pPr>
                <a:defRPr/>
              </a:pPr>
              <a:t>59</a:t>
            </a:fld>
            <a:endParaRPr lang="en-US" altLang="en-US" dirty="0"/>
          </a:p>
        </p:txBody>
      </p:sp>
    </p:spTree>
    <p:extLst>
      <p:ext uri="{BB962C8B-B14F-4D97-AF65-F5344CB8AC3E}">
        <p14:creationId xmlns:p14="http://schemas.microsoft.com/office/powerpoint/2010/main" val="336434058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59CF6-6569-4B7B-B7AD-B1C3FB528C20}"/>
              </a:ext>
            </a:extLst>
          </p:cNvPr>
          <p:cNvSpPr>
            <a:spLocks noGrp="1"/>
          </p:cNvSpPr>
          <p:nvPr>
            <p:ph type="title"/>
          </p:nvPr>
        </p:nvSpPr>
        <p:spPr>
          <a:xfrm>
            <a:off x="609600" y="381000"/>
            <a:ext cx="10972800" cy="1143000"/>
          </a:xfrm>
        </p:spPr>
        <p:txBody>
          <a:bodyPr/>
          <a:lstStyle/>
          <a:p>
            <a:r>
              <a:rPr lang="es-US" sz="4000" b="1" i="0" strike="noStrike" cap="none" spc="0" baseline="0" dirty="0">
                <a:solidFill>
                  <a:srgbClr val="005595"/>
                </a:solidFill>
                <a:effectLst/>
                <a:latin typeface="Arial"/>
                <a:ea typeface="Arial"/>
                <a:cs typeface="Arial"/>
              </a:rPr>
              <a:t>Consideraciones sobre los estándares en caso de crisis (1 de 2)</a:t>
            </a:r>
          </a:p>
        </p:txBody>
      </p:sp>
      <p:sp>
        <p:nvSpPr>
          <p:cNvPr id="3" name="Content Placeholder 2">
            <a:extLst>
              <a:ext uri="{FF2B5EF4-FFF2-40B4-BE49-F238E27FC236}">
                <a16:creationId xmlns:a16="http://schemas.microsoft.com/office/drawing/2014/main" id="{F4BF80F3-D5D1-4DFF-82F0-F6478A74DAF3}"/>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La guía de atención en caso de crisis debe reconocer lo siguiente:</a:t>
            </a:r>
          </a:p>
          <a:p>
            <a:pPr lvl="1"/>
            <a:r>
              <a:rPr lang="es-US" sz="2400" b="0" i="0" strike="noStrike" cap="none" spc="0" baseline="0" dirty="0">
                <a:solidFill>
                  <a:srgbClr val="005595"/>
                </a:solidFill>
                <a:effectLst/>
                <a:latin typeface="Calibri"/>
                <a:ea typeface="Calibri"/>
                <a:cs typeface="Calibri"/>
              </a:rPr>
              <a:t>No existe un enfoque perfecto, universalmente aceptado o preciso. Será necesario justificar todas las elecciones hechas</a:t>
            </a:r>
          </a:p>
          <a:p>
            <a:pPr lvl="1"/>
            <a:r>
              <a:rPr lang="es-US" sz="2400" b="0" i="0" strike="noStrike" cap="none" spc="0" baseline="0" dirty="0">
                <a:solidFill>
                  <a:srgbClr val="005595"/>
                </a:solidFill>
                <a:effectLst/>
                <a:latin typeface="Calibri"/>
                <a:ea typeface="Calibri"/>
                <a:cs typeface="Calibri"/>
              </a:rPr>
              <a:t>Será necesario</a:t>
            </a:r>
            <a:r>
              <a:rPr lang="es-US" sz="2400" b="0" i="0" strike="noStrike" cap="none" spc="0" baseline="0" dirty="0">
                <a:solidFill>
                  <a:srgbClr val="FF0000"/>
                </a:solidFill>
                <a:effectLst/>
                <a:latin typeface="Calibri"/>
                <a:ea typeface="Calibri"/>
                <a:cs typeface="Calibri"/>
              </a:rPr>
              <a:t> </a:t>
            </a:r>
            <a:r>
              <a:rPr lang="es-US" sz="2400" b="0" i="0" strike="noStrike" cap="none" spc="0" baseline="0" dirty="0">
                <a:solidFill>
                  <a:srgbClr val="005595"/>
                </a:solidFill>
                <a:effectLst/>
                <a:latin typeface="Calibri"/>
                <a:ea typeface="Calibri"/>
                <a:cs typeface="Calibri"/>
              </a:rPr>
              <a:t>evaluar frecuentemente</a:t>
            </a:r>
            <a:r>
              <a:rPr lang="es-US" sz="2400" b="0" i="0" strike="noStrike" cap="none" spc="0" baseline="0" dirty="0">
                <a:solidFill>
                  <a:srgbClr val="FF0000"/>
                </a:solidFill>
                <a:effectLst/>
                <a:latin typeface="Calibri"/>
                <a:ea typeface="Calibri"/>
                <a:cs typeface="Calibri"/>
              </a:rPr>
              <a:t> </a:t>
            </a:r>
            <a:r>
              <a:rPr lang="es-US" sz="2400" b="0" i="0" strike="noStrike" cap="none" spc="0" baseline="0" dirty="0">
                <a:solidFill>
                  <a:srgbClr val="005595"/>
                </a:solidFill>
                <a:effectLst/>
                <a:latin typeface="Calibri"/>
                <a:ea typeface="Calibri"/>
                <a:cs typeface="Calibri"/>
              </a:rPr>
              <a:t>los enfoques escogidos, revisar datos y perfeccionar la guía</a:t>
            </a:r>
          </a:p>
          <a:p>
            <a:pPr lvl="1"/>
            <a:r>
              <a:rPr lang="es-US" sz="2400" b="0" i="0" strike="noStrike" cap="none" spc="0" baseline="0" dirty="0">
                <a:solidFill>
                  <a:srgbClr val="005595"/>
                </a:solidFill>
                <a:effectLst/>
                <a:latin typeface="Calibri"/>
                <a:ea typeface="Calibri"/>
                <a:cs typeface="Calibri"/>
              </a:rPr>
              <a:t>Los sistemas de salud deben desarrollar asociaciones continuas con las comunidades más afectadas por las inequidades en salud, para desarrollar y perfeccionar las pautas de atención de crisis y otros enfoques tendientes a reducir esas inequidades</a:t>
            </a:r>
          </a:p>
          <a:p>
            <a:pPr lvl="1"/>
            <a:endParaRPr lang="en-US" dirty="0"/>
          </a:p>
        </p:txBody>
      </p:sp>
      <p:sp>
        <p:nvSpPr>
          <p:cNvPr id="4" name="Slide Number Placeholder 3">
            <a:extLst>
              <a:ext uri="{FF2B5EF4-FFF2-40B4-BE49-F238E27FC236}">
                <a16:creationId xmlns:a16="http://schemas.microsoft.com/office/drawing/2014/main" id="{8ADC8FC1-5EBD-4A6A-8A16-CF152EBCA0D6}"/>
              </a:ext>
            </a:extLst>
          </p:cNvPr>
          <p:cNvSpPr>
            <a:spLocks noGrp="1"/>
          </p:cNvSpPr>
          <p:nvPr>
            <p:ph type="sldNum" sz="quarter" idx="11"/>
          </p:nvPr>
        </p:nvSpPr>
        <p:spPr/>
        <p:txBody>
          <a:bodyPr/>
          <a:lstStyle/>
          <a:p>
            <a:pPr>
              <a:defRPr/>
            </a:pPr>
            <a:fld id="{678D0E47-2870-4D7F-9E5B-E656D1108487}" type="slidenum">
              <a:rPr lang="en-US" altLang="en-US" smtClean="0"/>
              <a:pPr>
                <a:defRPr/>
              </a:pPr>
              <a:t>6</a:t>
            </a:fld>
            <a:endParaRPr lang="en-US" altLang="en-US" dirty="0"/>
          </a:p>
        </p:txBody>
      </p:sp>
    </p:spTree>
    <p:extLst>
      <p:ext uri="{BB962C8B-B14F-4D97-AF65-F5344CB8AC3E}">
        <p14:creationId xmlns:p14="http://schemas.microsoft.com/office/powerpoint/2010/main" val="3056578940"/>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DE5D-D7CF-40A8-8EE9-374104E5C748}"/>
              </a:ext>
            </a:extLst>
          </p:cNvPr>
          <p:cNvSpPr>
            <a:spLocks noGrp="1"/>
          </p:cNvSpPr>
          <p:nvPr>
            <p:ph type="title"/>
          </p:nvPr>
        </p:nvSpPr>
        <p:spPr/>
        <p:txBody>
          <a:bodyPr/>
          <a:lstStyle/>
          <a:p>
            <a:r>
              <a:rPr lang="es-US" sz="5400" b="1" i="0" strike="noStrike" cap="none" spc="0" baseline="0" dirty="0">
                <a:solidFill>
                  <a:srgbClr val="005595"/>
                </a:solidFill>
                <a:effectLst/>
                <a:latin typeface="Arial"/>
                <a:ea typeface="Arial"/>
                <a:cs typeface="Arial"/>
              </a:rPr>
              <a:t>Información complementaria</a:t>
            </a:r>
          </a:p>
        </p:txBody>
      </p:sp>
      <p:sp>
        <p:nvSpPr>
          <p:cNvPr id="3" name="Text Placeholder 2">
            <a:extLst>
              <a:ext uri="{FF2B5EF4-FFF2-40B4-BE49-F238E27FC236}">
                <a16:creationId xmlns:a16="http://schemas.microsoft.com/office/drawing/2014/main" id="{EFE75D45-C55C-456C-AB3C-DBE832D6936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9E7267B-4DEF-428E-88A4-44183DE5557B}"/>
              </a:ext>
            </a:extLst>
          </p:cNvPr>
          <p:cNvSpPr>
            <a:spLocks noGrp="1"/>
          </p:cNvSpPr>
          <p:nvPr>
            <p:ph type="sldNum" sz="quarter" idx="11"/>
          </p:nvPr>
        </p:nvSpPr>
        <p:spPr/>
        <p:txBody>
          <a:bodyPr/>
          <a:lstStyle/>
          <a:p>
            <a:pPr>
              <a:defRPr/>
            </a:pPr>
            <a:fld id="{DB2CD222-6AD2-4E92-97F8-569B95AFE93E}" type="slidenum">
              <a:rPr lang="en-US" altLang="en-US" smtClean="0"/>
              <a:pPr>
                <a:defRPr/>
              </a:pPr>
              <a:t>60</a:t>
            </a:fld>
            <a:endParaRPr lang="en-US" altLang="en-US" dirty="0"/>
          </a:p>
        </p:txBody>
      </p:sp>
    </p:spTree>
    <p:extLst>
      <p:ext uri="{BB962C8B-B14F-4D97-AF65-F5344CB8AC3E}">
        <p14:creationId xmlns:p14="http://schemas.microsoft.com/office/powerpoint/2010/main" val="2827587058"/>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17861-C8B9-475D-9195-D3B748E13F55}"/>
              </a:ext>
            </a:extLst>
          </p:cNvPr>
          <p:cNvSpPr>
            <a:spLocks noGrp="1"/>
          </p:cNvSpPr>
          <p:nvPr>
            <p:ph type="title"/>
          </p:nvPr>
        </p:nvSpPr>
        <p:spPr/>
        <p:txBody>
          <a:bodyPr/>
          <a:lstStyle/>
          <a:p>
            <a:r>
              <a:rPr lang="es-US" b="1" i="0" strike="noStrike" cap="none" spc="0" baseline="0" dirty="0">
                <a:solidFill>
                  <a:srgbClr val="005595"/>
                </a:solidFill>
                <a:effectLst/>
                <a:latin typeface="Arial"/>
                <a:ea typeface="Arial"/>
                <a:cs typeface="Arial"/>
              </a:rPr>
              <a:t>Diferencia: precisión vs. fiabilidad*</a:t>
            </a:r>
          </a:p>
        </p:txBody>
      </p:sp>
      <p:sp>
        <p:nvSpPr>
          <p:cNvPr id="7" name="Text Placeholder 6">
            <a:extLst>
              <a:ext uri="{FF2B5EF4-FFF2-40B4-BE49-F238E27FC236}">
                <a16:creationId xmlns:a16="http://schemas.microsoft.com/office/drawing/2014/main" id="{A52A9BF0-7036-4682-B10F-D52A9A0173E0}"/>
              </a:ext>
            </a:extLst>
          </p:cNvPr>
          <p:cNvSpPr>
            <a:spLocks noGrp="1"/>
          </p:cNvSpPr>
          <p:nvPr>
            <p:ph type="body" idx="1"/>
          </p:nvPr>
        </p:nvSpPr>
        <p:spPr>
          <a:xfrm>
            <a:off x="819368" y="2209800"/>
            <a:ext cx="5158316" cy="527049"/>
          </a:xfrm>
        </p:spPr>
        <p:txBody>
          <a:bodyPr/>
          <a:lstStyle/>
          <a:p>
            <a:r>
              <a:rPr lang="es-US" b="1" i="0" strike="noStrike" cap="none" spc="0" baseline="0" dirty="0">
                <a:solidFill>
                  <a:srgbClr val="005595"/>
                </a:solidFill>
                <a:effectLst/>
                <a:latin typeface="Arial"/>
                <a:ea typeface="Arial"/>
                <a:cs typeface="Arial"/>
              </a:rPr>
              <a:t>Precisión</a:t>
            </a:r>
          </a:p>
        </p:txBody>
      </p:sp>
      <p:sp>
        <p:nvSpPr>
          <p:cNvPr id="8" name="Content Placeholder 7">
            <a:extLst>
              <a:ext uri="{FF2B5EF4-FFF2-40B4-BE49-F238E27FC236}">
                <a16:creationId xmlns:a16="http://schemas.microsoft.com/office/drawing/2014/main" id="{59D96BC3-9950-4777-A280-3BF2ED4D402E}"/>
              </a:ext>
            </a:extLst>
          </p:cNvPr>
          <p:cNvSpPr>
            <a:spLocks noGrp="1"/>
          </p:cNvSpPr>
          <p:nvPr>
            <p:ph sz="half" idx="2"/>
          </p:nvPr>
        </p:nvSpPr>
        <p:spPr>
          <a:xfrm>
            <a:off x="836083" y="2743200"/>
            <a:ext cx="5158316" cy="3558330"/>
          </a:xfrm>
        </p:spPr>
        <p:txBody>
          <a:bodyPr/>
          <a:lstStyle/>
          <a:p>
            <a:pPr marL="0" indent="0">
              <a:buNone/>
            </a:pPr>
            <a:r>
              <a:rPr lang="es-US" b="0" i="0" strike="noStrike" cap="none" spc="0" baseline="0" dirty="0">
                <a:solidFill>
                  <a:srgbClr val="005595"/>
                </a:solidFill>
                <a:effectLst/>
                <a:latin typeface="Arial"/>
                <a:ea typeface="Arial"/>
                <a:cs typeface="Arial"/>
              </a:rPr>
              <a:t>¿Qué tan cerca está la medida de la verdad?</a:t>
            </a:r>
          </a:p>
          <a:p>
            <a:pPr marL="0" indent="0">
              <a:buNone/>
            </a:pPr>
            <a:endParaRPr lang="en-US" sz="700" dirty="0"/>
          </a:p>
          <a:p>
            <a:r>
              <a:rPr lang="es-US" b="0" i="0" strike="noStrike" cap="none" spc="0" baseline="0" dirty="0">
                <a:solidFill>
                  <a:srgbClr val="005595"/>
                </a:solidFill>
                <a:effectLst/>
                <a:latin typeface="Arial"/>
                <a:ea typeface="Arial"/>
                <a:cs typeface="Arial"/>
              </a:rPr>
              <a:t>La investigación muestra que la herramienta SOFA tiene poca precisión. </a:t>
            </a:r>
          </a:p>
          <a:p>
            <a:r>
              <a:rPr lang="es-US" b="0" i="0" strike="noStrike" cap="none" spc="0" baseline="0" dirty="0">
                <a:solidFill>
                  <a:srgbClr val="005595"/>
                </a:solidFill>
                <a:effectLst/>
                <a:latin typeface="Arial"/>
                <a:ea typeface="Arial"/>
                <a:cs typeface="Arial"/>
              </a:rPr>
              <a:t>El pronóstico clínico es más preciso cuando la probabilidad de supervivencia se estima en ≥90 % o ≤10 % </a:t>
            </a:r>
          </a:p>
        </p:txBody>
      </p:sp>
      <p:sp>
        <p:nvSpPr>
          <p:cNvPr id="9" name="Text Placeholder 8">
            <a:extLst>
              <a:ext uri="{FF2B5EF4-FFF2-40B4-BE49-F238E27FC236}">
                <a16:creationId xmlns:a16="http://schemas.microsoft.com/office/drawing/2014/main" id="{D179D1EB-1889-4858-8266-CD5FE5D159FB}"/>
              </a:ext>
            </a:extLst>
          </p:cNvPr>
          <p:cNvSpPr>
            <a:spLocks noGrp="1"/>
          </p:cNvSpPr>
          <p:nvPr>
            <p:ph type="body" sz="quarter" idx="3"/>
          </p:nvPr>
        </p:nvSpPr>
        <p:spPr>
          <a:xfrm>
            <a:off x="6096000" y="2209800"/>
            <a:ext cx="5233370" cy="496288"/>
          </a:xfrm>
        </p:spPr>
        <p:txBody>
          <a:bodyPr/>
          <a:lstStyle/>
          <a:p>
            <a:r>
              <a:rPr lang="es-US" b="1" i="0" strike="noStrike" cap="none" spc="0" baseline="0" dirty="0">
                <a:solidFill>
                  <a:srgbClr val="005595"/>
                </a:solidFill>
                <a:effectLst/>
                <a:latin typeface="Arial"/>
                <a:ea typeface="Arial"/>
                <a:cs typeface="Arial"/>
              </a:rPr>
              <a:t>Fiabilidad</a:t>
            </a:r>
          </a:p>
        </p:txBody>
      </p:sp>
      <p:sp>
        <p:nvSpPr>
          <p:cNvPr id="10" name="Content Placeholder 9">
            <a:extLst>
              <a:ext uri="{FF2B5EF4-FFF2-40B4-BE49-F238E27FC236}">
                <a16:creationId xmlns:a16="http://schemas.microsoft.com/office/drawing/2014/main" id="{43B3C927-E249-434A-83F8-B6FBA8E93AFF}"/>
              </a:ext>
            </a:extLst>
          </p:cNvPr>
          <p:cNvSpPr>
            <a:spLocks noGrp="1"/>
          </p:cNvSpPr>
          <p:nvPr>
            <p:ph sz="quarter" idx="4"/>
          </p:nvPr>
        </p:nvSpPr>
        <p:spPr>
          <a:xfrm>
            <a:off x="6120827" y="2667000"/>
            <a:ext cx="5385373" cy="3684588"/>
          </a:xfrm>
        </p:spPr>
        <p:txBody>
          <a:bodyPr/>
          <a:lstStyle/>
          <a:p>
            <a:pPr marL="57150" indent="0">
              <a:buNone/>
            </a:pPr>
            <a:r>
              <a:rPr lang="es-US" b="0" i="0" strike="noStrike" cap="none" spc="0" baseline="0" dirty="0">
                <a:solidFill>
                  <a:srgbClr val="005595"/>
                </a:solidFill>
                <a:effectLst/>
                <a:latin typeface="Arial"/>
                <a:ea typeface="Arial"/>
                <a:cs typeface="Arial"/>
              </a:rPr>
              <a:t>¿Qué tan buena es una prueba para dar el mismo resultado cada vez que mide lo mismo?</a:t>
            </a:r>
          </a:p>
          <a:p>
            <a:pPr marL="57150" indent="0">
              <a:buNone/>
            </a:pPr>
            <a:endParaRPr lang="en-US" sz="700" dirty="0"/>
          </a:p>
          <a:p>
            <a:pPr marL="400050"/>
            <a:r>
              <a:rPr lang="es-US" b="0" i="0" strike="noStrike" cap="none" spc="0" baseline="0" dirty="0">
                <a:solidFill>
                  <a:srgbClr val="005595"/>
                </a:solidFill>
                <a:effectLst/>
                <a:latin typeface="Arial"/>
                <a:ea typeface="Arial"/>
                <a:cs typeface="Arial"/>
              </a:rPr>
              <a:t>La SOFA/MSOFA modificada puede lograr resultados uniformes, pero son inexactos </a:t>
            </a:r>
          </a:p>
          <a:p>
            <a:pPr marL="400050"/>
            <a:r>
              <a:rPr lang="es-US" b="0" i="0" strike="noStrike" cap="none" spc="0" baseline="0" dirty="0">
                <a:solidFill>
                  <a:srgbClr val="005595"/>
                </a:solidFill>
                <a:effectLst/>
                <a:latin typeface="Arial"/>
                <a:ea typeface="Arial"/>
                <a:cs typeface="Arial"/>
              </a:rPr>
              <a:t>Si utiliza el pronóstico clínico para estimar las posibilidades de supervivencia; desea garantizar la uniformidad entre los equipos de priorización ("confiabilidad entre evaluadores")</a:t>
            </a:r>
          </a:p>
          <a:p>
            <a:pPr marL="57150" indent="0">
              <a:buNone/>
            </a:pPr>
            <a:endParaRPr lang="en-US" sz="2400" dirty="0"/>
          </a:p>
        </p:txBody>
      </p:sp>
      <p:sp>
        <p:nvSpPr>
          <p:cNvPr id="4" name="Slide Number Placeholder 3">
            <a:extLst>
              <a:ext uri="{FF2B5EF4-FFF2-40B4-BE49-F238E27FC236}">
                <a16:creationId xmlns:a16="http://schemas.microsoft.com/office/drawing/2014/main" id="{2088DEFE-F085-4087-9340-B613EFE8B42C}"/>
              </a:ext>
            </a:extLst>
          </p:cNvPr>
          <p:cNvSpPr>
            <a:spLocks noGrp="1"/>
          </p:cNvSpPr>
          <p:nvPr>
            <p:ph type="sldNum" sz="quarter" idx="11"/>
          </p:nvPr>
        </p:nvSpPr>
        <p:spPr/>
        <p:txBody>
          <a:bodyPr/>
          <a:lstStyle/>
          <a:p>
            <a:pPr>
              <a:defRPr/>
            </a:pPr>
            <a:fld id="{678D0E47-2870-4D7F-9E5B-E656D1108487}" type="slidenum">
              <a:rPr lang="en-US" altLang="en-US" smtClean="0"/>
              <a:pPr>
                <a:defRPr/>
              </a:pPr>
              <a:t>61</a:t>
            </a:fld>
            <a:endParaRPr lang="en-US" altLang="en-US" dirty="0"/>
          </a:p>
        </p:txBody>
      </p:sp>
      <p:sp>
        <p:nvSpPr>
          <p:cNvPr id="11" name="Rectangle 10">
            <a:extLst>
              <a:ext uri="{FF2B5EF4-FFF2-40B4-BE49-F238E27FC236}">
                <a16:creationId xmlns:a16="http://schemas.microsoft.com/office/drawing/2014/main" id="{87305CA6-1A1C-4DA0-86F4-356245BA8A26}"/>
              </a:ext>
            </a:extLst>
          </p:cNvPr>
          <p:cNvSpPr/>
          <p:nvPr/>
        </p:nvSpPr>
        <p:spPr>
          <a:xfrm>
            <a:off x="819368" y="6448113"/>
            <a:ext cx="5784597" cy="369332"/>
          </a:xfrm>
          <a:prstGeom prst="rect">
            <a:avLst/>
          </a:prstGeom>
        </p:spPr>
        <p:txBody>
          <a:bodyPr wrap="none">
            <a:spAutoFit/>
          </a:bodyPr>
          <a:lstStyle/>
          <a:p>
            <a:r>
              <a:rPr lang="es-US" sz="1800" b="0" i="0" strike="noStrike" cap="none" spc="0" baseline="0" dirty="0">
                <a:solidFill>
                  <a:srgbClr val="005595"/>
                </a:solidFill>
                <a:effectLst/>
                <a:latin typeface="Arial"/>
                <a:ea typeface="Arial"/>
                <a:cs typeface="Arial"/>
              </a:rPr>
              <a:t>*Definiciones del diccionario en línea Merriam Webster</a:t>
            </a:r>
          </a:p>
        </p:txBody>
      </p:sp>
      <p:sp>
        <p:nvSpPr>
          <p:cNvPr id="3" name="TextBox 2">
            <a:extLst>
              <a:ext uri="{FF2B5EF4-FFF2-40B4-BE49-F238E27FC236}">
                <a16:creationId xmlns:a16="http://schemas.microsoft.com/office/drawing/2014/main" id="{88844A52-5B41-47D1-80A6-2320008C1AD1}"/>
              </a:ext>
            </a:extLst>
          </p:cNvPr>
          <p:cNvSpPr txBox="1"/>
          <p:nvPr/>
        </p:nvSpPr>
        <p:spPr>
          <a:xfrm>
            <a:off x="836083" y="1600200"/>
            <a:ext cx="10439400" cy="400110"/>
          </a:xfrm>
          <a:prstGeom prst="rect">
            <a:avLst/>
          </a:prstGeom>
          <a:noFill/>
        </p:spPr>
        <p:txBody>
          <a:bodyPr wrap="square" rtlCol="0">
            <a:spAutoFit/>
          </a:bodyPr>
          <a:lstStyle/>
          <a:p>
            <a:pPr marL="0" indent="0">
              <a:buNone/>
            </a:pPr>
            <a:r>
              <a:rPr lang="es-US" sz="2000" b="0" i="0" strike="noStrike" cap="none" spc="0" baseline="0" dirty="0">
                <a:solidFill>
                  <a:srgbClr val="005595"/>
                </a:solidFill>
                <a:effectLst/>
                <a:latin typeface="Arial"/>
                <a:ea typeface="Arial"/>
                <a:cs typeface="Arial"/>
              </a:rPr>
              <a:t>Pregunta: ¿qué tan bien predice una herramienta la supervivencia hospitalaria real?</a:t>
            </a:r>
          </a:p>
        </p:txBody>
      </p:sp>
    </p:spTree>
    <p:extLst>
      <p:ext uri="{BB962C8B-B14F-4D97-AF65-F5344CB8AC3E}">
        <p14:creationId xmlns:p14="http://schemas.microsoft.com/office/powerpoint/2010/main" val="105907866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EBB8-1BA3-4C22-9513-7D36142EB5FC}"/>
              </a:ext>
            </a:extLst>
          </p:cNvPr>
          <p:cNvSpPr>
            <a:spLocks noGrp="1"/>
          </p:cNvSpPr>
          <p:nvPr>
            <p:ph type="title"/>
          </p:nvPr>
        </p:nvSpPr>
        <p:spPr/>
        <p:txBody>
          <a:bodyPr/>
          <a:lstStyle/>
          <a:p>
            <a:r>
              <a:rPr lang="es-US" sz="3200" b="1" i="0" strike="noStrike" cap="none" spc="0" baseline="0" dirty="0">
                <a:solidFill>
                  <a:srgbClr val="005595"/>
                </a:solidFill>
                <a:effectLst/>
                <a:latin typeface="Arial"/>
                <a:ea typeface="Arial"/>
                <a:cs typeface="Arial"/>
              </a:rPr>
              <a:t>Pronóstico de supervivencia hospitalaria: </a:t>
            </a:r>
            <a:br>
              <a:rPr sz="3200" dirty="0"/>
            </a:br>
            <a:r>
              <a:rPr lang="es-US" sz="3200" b="1" i="0" strike="noStrike" cap="none" spc="0" baseline="0" dirty="0">
                <a:solidFill>
                  <a:srgbClr val="005595"/>
                </a:solidFill>
                <a:effectLst/>
                <a:latin typeface="Arial"/>
                <a:ea typeface="Arial"/>
                <a:cs typeface="Arial"/>
              </a:rPr>
              <a:t>precisión vs. fiabilidad</a:t>
            </a:r>
          </a:p>
        </p:txBody>
      </p:sp>
      <p:sp>
        <p:nvSpPr>
          <p:cNvPr id="3" name="Content Placeholder 2">
            <a:extLst>
              <a:ext uri="{FF2B5EF4-FFF2-40B4-BE49-F238E27FC236}">
                <a16:creationId xmlns:a16="http://schemas.microsoft.com/office/drawing/2014/main" id="{5D93CEFB-4745-47DE-848C-6763DF5736C7}"/>
              </a:ext>
            </a:extLst>
          </p:cNvPr>
          <p:cNvSpPr>
            <a:spLocks noGrp="1"/>
          </p:cNvSpPr>
          <p:nvPr>
            <p:ph idx="1"/>
          </p:nvPr>
        </p:nvSpPr>
        <p:spPr/>
        <p:txBody>
          <a:bodyPr/>
          <a:lstStyle/>
          <a:p>
            <a:pPr marL="0" indent="0">
              <a:buNone/>
            </a:pPr>
            <a:endParaRPr lang="en-US" sz="2800" dirty="0"/>
          </a:p>
          <a:p>
            <a:pPr marL="0" indent="0">
              <a:buNone/>
            </a:pPr>
            <a:endParaRPr lang="en-US" sz="2800" dirty="0"/>
          </a:p>
          <a:p>
            <a:pPr marL="0" indent="0">
              <a:buNone/>
            </a:pPr>
            <a:endParaRPr lang="en-US" sz="2800" b="1" dirty="0"/>
          </a:p>
          <a:p>
            <a:pPr marL="0" indent="0">
              <a:buNone/>
            </a:pPr>
            <a:endParaRPr lang="en-US" sz="2800" b="1" dirty="0"/>
          </a:p>
          <a:p>
            <a:pPr marL="0" indent="0">
              <a:buNone/>
            </a:pPr>
            <a:endParaRPr lang="en-US" sz="1200" b="1" dirty="0"/>
          </a:p>
          <a:p>
            <a:r>
              <a:rPr lang="es-US" sz="2800" b="1" i="0" strike="noStrike" cap="none" spc="0" baseline="0" dirty="0">
                <a:solidFill>
                  <a:srgbClr val="005595"/>
                </a:solidFill>
                <a:effectLst/>
                <a:latin typeface="Arial"/>
                <a:ea typeface="Arial"/>
                <a:cs typeface="Arial"/>
              </a:rPr>
              <a:t>SOFA:</a:t>
            </a:r>
            <a:r>
              <a:rPr lang="es-US" sz="2800" b="0" i="0" strike="noStrike" cap="none" spc="0" baseline="0" dirty="0">
                <a:solidFill>
                  <a:srgbClr val="005595"/>
                </a:solidFill>
                <a:effectLst/>
                <a:latin typeface="Arial"/>
                <a:ea typeface="Arial"/>
                <a:cs typeface="Arial"/>
              </a:rPr>
              <a:t> baja precisión, alta fiabilidad</a:t>
            </a:r>
          </a:p>
          <a:p>
            <a:r>
              <a:rPr lang="es-US" sz="2800" b="1" i="0" strike="noStrike" cap="none" spc="0" baseline="0" dirty="0">
                <a:solidFill>
                  <a:srgbClr val="005595"/>
                </a:solidFill>
                <a:effectLst/>
                <a:latin typeface="Arial"/>
                <a:ea typeface="Arial"/>
                <a:cs typeface="Arial"/>
              </a:rPr>
              <a:t>Pronóstico clínico </a:t>
            </a:r>
            <a:r>
              <a:rPr lang="es-US" sz="2800" b="0" i="0" strike="noStrike" cap="none" spc="0" baseline="0" dirty="0">
                <a:solidFill>
                  <a:srgbClr val="005595"/>
                </a:solidFill>
                <a:effectLst/>
                <a:latin typeface="Arial"/>
                <a:ea typeface="Arial"/>
                <a:cs typeface="Arial"/>
              </a:rPr>
              <a:t>(en &lt;10 %, &gt;90 %): alta precisión; la capacitación/los enfoques del equipo de priorización pueden maximizar la fiabilidad</a:t>
            </a:r>
          </a:p>
        </p:txBody>
      </p:sp>
      <p:sp>
        <p:nvSpPr>
          <p:cNvPr id="4" name="Slide Number Placeholder 3">
            <a:extLst>
              <a:ext uri="{FF2B5EF4-FFF2-40B4-BE49-F238E27FC236}">
                <a16:creationId xmlns:a16="http://schemas.microsoft.com/office/drawing/2014/main" id="{02E188D7-E0E8-45D4-A968-C7AF067FFF1B}"/>
              </a:ext>
            </a:extLst>
          </p:cNvPr>
          <p:cNvSpPr>
            <a:spLocks noGrp="1"/>
          </p:cNvSpPr>
          <p:nvPr>
            <p:ph type="sldNum" sz="quarter" idx="11"/>
          </p:nvPr>
        </p:nvSpPr>
        <p:spPr/>
        <p:txBody>
          <a:bodyPr/>
          <a:lstStyle/>
          <a:p>
            <a:pPr>
              <a:defRPr/>
            </a:pPr>
            <a:fld id="{678D0E47-2870-4D7F-9E5B-E656D1108487}" type="slidenum">
              <a:rPr lang="en-US" altLang="en-US" smtClean="0"/>
              <a:pPr>
                <a:defRPr/>
              </a:pPr>
              <a:t>62</a:t>
            </a:fld>
            <a:endParaRPr lang="en-US" altLang="en-US" dirty="0"/>
          </a:p>
        </p:txBody>
      </p:sp>
      <p:graphicFrame>
        <p:nvGraphicFramePr>
          <p:cNvPr id="5" name="Diagram 4">
            <a:extLst>
              <a:ext uri="{FF2B5EF4-FFF2-40B4-BE49-F238E27FC236}">
                <a16:creationId xmlns:a16="http://schemas.microsoft.com/office/drawing/2014/main" id="{2AA9DAB6-E2A6-4D3B-BA8A-9187E64FEC18}"/>
              </a:ext>
            </a:extLst>
          </p:cNvPr>
          <p:cNvGraphicFramePr/>
          <p:nvPr>
            <p:extLst>
              <p:ext uri="{D42A27DB-BD31-4B8C-83A1-F6EECF244321}">
                <p14:modId xmlns:p14="http://schemas.microsoft.com/office/powerpoint/2010/main" val="69614378"/>
              </p:ext>
            </p:extLst>
          </p:nvPr>
        </p:nvGraphicFramePr>
        <p:xfrm>
          <a:off x="1143000" y="1036638"/>
          <a:ext cx="2209800" cy="228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id="{15BE9015-117F-4E4A-8671-E658CE297E86}"/>
              </a:ext>
            </a:extLst>
          </p:cNvPr>
          <p:cNvGraphicFramePr/>
          <p:nvPr>
            <p:extLst>
              <p:ext uri="{D42A27DB-BD31-4B8C-83A1-F6EECF244321}">
                <p14:modId xmlns:p14="http://schemas.microsoft.com/office/powerpoint/2010/main" val="2642476716"/>
              </p:ext>
            </p:extLst>
          </p:nvPr>
        </p:nvGraphicFramePr>
        <p:xfrm>
          <a:off x="6553200" y="990600"/>
          <a:ext cx="2209800" cy="2286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a:extLst>
              <a:ext uri="{FF2B5EF4-FFF2-40B4-BE49-F238E27FC236}">
                <a16:creationId xmlns:a16="http://schemas.microsoft.com/office/drawing/2014/main" id="{E8F9EDF8-E8A3-463F-BC61-177EE8B814D1}"/>
              </a:ext>
            </a:extLst>
          </p:cNvPr>
          <p:cNvGraphicFramePr/>
          <p:nvPr>
            <p:extLst>
              <p:ext uri="{D42A27DB-BD31-4B8C-83A1-F6EECF244321}">
                <p14:modId xmlns:p14="http://schemas.microsoft.com/office/powerpoint/2010/main" val="3711620310"/>
              </p:ext>
            </p:extLst>
          </p:nvPr>
        </p:nvGraphicFramePr>
        <p:xfrm>
          <a:off x="3902915" y="990600"/>
          <a:ext cx="2209800" cy="22860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8" name="Diagram 7">
            <a:extLst>
              <a:ext uri="{FF2B5EF4-FFF2-40B4-BE49-F238E27FC236}">
                <a16:creationId xmlns:a16="http://schemas.microsoft.com/office/drawing/2014/main" id="{853A2514-F0D2-405D-AC14-B0BC69ACDC8D}"/>
              </a:ext>
            </a:extLst>
          </p:cNvPr>
          <p:cNvGraphicFramePr/>
          <p:nvPr>
            <p:extLst>
              <p:ext uri="{D42A27DB-BD31-4B8C-83A1-F6EECF244321}">
                <p14:modId xmlns:p14="http://schemas.microsoft.com/office/powerpoint/2010/main" val="787141136"/>
              </p:ext>
            </p:extLst>
          </p:nvPr>
        </p:nvGraphicFramePr>
        <p:xfrm>
          <a:off x="9220200" y="961103"/>
          <a:ext cx="2209800" cy="22860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10" name="TextBox 9">
            <a:extLst>
              <a:ext uri="{FF2B5EF4-FFF2-40B4-BE49-F238E27FC236}">
                <a16:creationId xmlns:a16="http://schemas.microsoft.com/office/drawing/2014/main" id="{58758A0B-0D49-4E9F-9151-75139FC26472}"/>
              </a:ext>
            </a:extLst>
          </p:cNvPr>
          <p:cNvSpPr txBox="1"/>
          <p:nvPr/>
        </p:nvSpPr>
        <p:spPr>
          <a:xfrm>
            <a:off x="914400" y="3124201"/>
            <a:ext cx="1828800" cy="584775"/>
          </a:xfrm>
          <a:prstGeom prst="rect">
            <a:avLst/>
          </a:prstGeom>
          <a:noFill/>
        </p:spPr>
        <p:txBody>
          <a:bodyPr wrap="square" rtlCol="0">
            <a:spAutoFit/>
          </a:bodyPr>
          <a:lstStyle/>
          <a:p>
            <a:r>
              <a:rPr lang="es-US" sz="1600" b="1" i="0" strike="noStrike" cap="none" spc="0" baseline="0" dirty="0">
                <a:solidFill>
                  <a:srgbClr val="005595"/>
                </a:solidFill>
                <a:effectLst/>
                <a:latin typeface="Arial"/>
                <a:ea typeface="Arial"/>
                <a:cs typeface="Arial"/>
              </a:rPr>
              <a:t>Fiabilidad y precisión</a:t>
            </a:r>
          </a:p>
        </p:txBody>
      </p:sp>
      <p:sp>
        <p:nvSpPr>
          <p:cNvPr id="11" name="TextBox 10">
            <a:extLst>
              <a:ext uri="{FF2B5EF4-FFF2-40B4-BE49-F238E27FC236}">
                <a16:creationId xmlns:a16="http://schemas.microsoft.com/office/drawing/2014/main" id="{F4F1E9CE-5295-45DF-80FE-3991531C787F}"/>
              </a:ext>
            </a:extLst>
          </p:cNvPr>
          <p:cNvSpPr txBox="1"/>
          <p:nvPr/>
        </p:nvSpPr>
        <p:spPr>
          <a:xfrm>
            <a:off x="3886200" y="3124200"/>
            <a:ext cx="1828800" cy="584775"/>
          </a:xfrm>
          <a:prstGeom prst="rect">
            <a:avLst/>
          </a:prstGeom>
          <a:noFill/>
        </p:spPr>
        <p:txBody>
          <a:bodyPr wrap="square" rtlCol="0">
            <a:spAutoFit/>
          </a:bodyPr>
          <a:lstStyle/>
          <a:p>
            <a:r>
              <a:rPr lang="es-US" sz="1600" b="1" i="0" strike="noStrike" cap="none" spc="0" baseline="0" dirty="0">
                <a:solidFill>
                  <a:srgbClr val="005595"/>
                </a:solidFill>
                <a:effectLst/>
                <a:latin typeface="Arial"/>
                <a:ea typeface="Arial"/>
                <a:cs typeface="Arial"/>
              </a:rPr>
              <a:t>Fiabilidad</a:t>
            </a:r>
          </a:p>
          <a:p>
            <a:r>
              <a:rPr lang="es-US" sz="1600" b="1" i="0" strike="noStrike" cap="none" spc="0" baseline="0" dirty="0">
                <a:solidFill>
                  <a:srgbClr val="005595"/>
                </a:solidFill>
                <a:effectLst/>
                <a:latin typeface="Arial"/>
                <a:ea typeface="Arial"/>
                <a:cs typeface="Arial"/>
              </a:rPr>
              <a:t>No hay precisión</a:t>
            </a:r>
          </a:p>
        </p:txBody>
      </p:sp>
      <p:sp>
        <p:nvSpPr>
          <p:cNvPr id="12" name="TextBox 11">
            <a:extLst>
              <a:ext uri="{FF2B5EF4-FFF2-40B4-BE49-F238E27FC236}">
                <a16:creationId xmlns:a16="http://schemas.microsoft.com/office/drawing/2014/main" id="{F9EBBED7-9935-4D48-8B9A-F6D3DE9F4FED}"/>
              </a:ext>
            </a:extLst>
          </p:cNvPr>
          <p:cNvSpPr txBox="1"/>
          <p:nvPr/>
        </p:nvSpPr>
        <p:spPr>
          <a:xfrm>
            <a:off x="6531428" y="3124200"/>
            <a:ext cx="1828800" cy="584775"/>
          </a:xfrm>
          <a:prstGeom prst="rect">
            <a:avLst/>
          </a:prstGeom>
          <a:noFill/>
        </p:spPr>
        <p:txBody>
          <a:bodyPr wrap="square" rtlCol="0">
            <a:spAutoFit/>
          </a:bodyPr>
          <a:lstStyle/>
          <a:p>
            <a:r>
              <a:rPr lang="es-US" sz="1600" b="1" i="0" strike="noStrike" cap="none" spc="0" baseline="0" dirty="0">
                <a:solidFill>
                  <a:srgbClr val="005595"/>
                </a:solidFill>
                <a:effectLst/>
                <a:latin typeface="Arial"/>
                <a:ea typeface="Arial"/>
                <a:cs typeface="Arial"/>
              </a:rPr>
              <a:t>Precisión</a:t>
            </a:r>
          </a:p>
          <a:p>
            <a:r>
              <a:rPr lang="es-US" sz="1600" b="1" i="0" strike="noStrike" cap="none" spc="0" baseline="0" dirty="0">
                <a:solidFill>
                  <a:srgbClr val="005595"/>
                </a:solidFill>
                <a:effectLst/>
                <a:latin typeface="Arial"/>
                <a:ea typeface="Arial"/>
                <a:cs typeface="Arial"/>
              </a:rPr>
              <a:t>No hay fiabilidad</a:t>
            </a:r>
          </a:p>
        </p:txBody>
      </p:sp>
      <p:sp>
        <p:nvSpPr>
          <p:cNvPr id="13" name="TextBox 12">
            <a:extLst>
              <a:ext uri="{FF2B5EF4-FFF2-40B4-BE49-F238E27FC236}">
                <a16:creationId xmlns:a16="http://schemas.microsoft.com/office/drawing/2014/main" id="{5333C418-6E27-405F-A155-16A9FC44B8E3}"/>
              </a:ext>
            </a:extLst>
          </p:cNvPr>
          <p:cNvSpPr txBox="1"/>
          <p:nvPr/>
        </p:nvSpPr>
        <p:spPr>
          <a:xfrm>
            <a:off x="9228910" y="3124200"/>
            <a:ext cx="1828800" cy="584775"/>
          </a:xfrm>
          <a:prstGeom prst="rect">
            <a:avLst/>
          </a:prstGeom>
          <a:noFill/>
        </p:spPr>
        <p:txBody>
          <a:bodyPr wrap="square" rtlCol="0">
            <a:spAutoFit/>
          </a:bodyPr>
          <a:lstStyle/>
          <a:p>
            <a:r>
              <a:rPr lang="es-US" sz="1600" b="1" i="0" strike="noStrike" cap="none" spc="0" baseline="0" dirty="0">
                <a:solidFill>
                  <a:srgbClr val="005595"/>
                </a:solidFill>
                <a:effectLst/>
                <a:latin typeface="Arial"/>
                <a:ea typeface="Arial"/>
                <a:cs typeface="Arial"/>
              </a:rPr>
              <a:t>No hay fiabilidad</a:t>
            </a:r>
          </a:p>
          <a:p>
            <a:r>
              <a:rPr lang="es-US" sz="1600" b="1" i="0" strike="noStrike" cap="none" spc="0" baseline="0" dirty="0">
                <a:solidFill>
                  <a:srgbClr val="005595"/>
                </a:solidFill>
                <a:effectLst/>
                <a:latin typeface="Arial"/>
                <a:ea typeface="Arial"/>
                <a:cs typeface="Arial"/>
              </a:rPr>
              <a:t>No hay precisión</a:t>
            </a:r>
          </a:p>
        </p:txBody>
      </p:sp>
      <p:sp>
        <p:nvSpPr>
          <p:cNvPr id="14" name="Flowchart: Connector 13">
            <a:extLst>
              <a:ext uri="{FF2B5EF4-FFF2-40B4-BE49-F238E27FC236}">
                <a16:creationId xmlns:a16="http://schemas.microsoft.com/office/drawing/2014/main" id="{32632137-FDA1-4B81-BB6F-3494EECDBB43}"/>
              </a:ext>
            </a:extLst>
          </p:cNvPr>
          <p:cNvSpPr/>
          <p:nvPr/>
        </p:nvSpPr>
        <p:spPr bwMode="auto">
          <a:xfrm>
            <a:off x="1714500" y="2337933"/>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5" name="Flowchart: Connector 14">
            <a:extLst>
              <a:ext uri="{FF2B5EF4-FFF2-40B4-BE49-F238E27FC236}">
                <a16:creationId xmlns:a16="http://schemas.microsoft.com/office/drawing/2014/main" id="{4314FCCC-A71A-47E5-BE96-EB361BCAB752}"/>
              </a:ext>
            </a:extLst>
          </p:cNvPr>
          <p:cNvSpPr/>
          <p:nvPr/>
        </p:nvSpPr>
        <p:spPr bwMode="auto">
          <a:xfrm>
            <a:off x="1828800" y="2337933"/>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6" name="Flowchart: Connector 15">
            <a:extLst>
              <a:ext uri="{FF2B5EF4-FFF2-40B4-BE49-F238E27FC236}">
                <a16:creationId xmlns:a16="http://schemas.microsoft.com/office/drawing/2014/main" id="{AB6F96A1-3180-485E-B99E-108F36B80C4B}"/>
              </a:ext>
            </a:extLst>
          </p:cNvPr>
          <p:cNvSpPr/>
          <p:nvPr/>
        </p:nvSpPr>
        <p:spPr bwMode="auto">
          <a:xfrm>
            <a:off x="1752600" y="2414133"/>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7" name="Flowchart: Connector 16">
            <a:extLst>
              <a:ext uri="{FF2B5EF4-FFF2-40B4-BE49-F238E27FC236}">
                <a16:creationId xmlns:a16="http://schemas.microsoft.com/office/drawing/2014/main" id="{DF2C8CB4-9BF9-45EC-9716-F7EA30FE0881}"/>
              </a:ext>
            </a:extLst>
          </p:cNvPr>
          <p:cNvSpPr/>
          <p:nvPr/>
        </p:nvSpPr>
        <p:spPr bwMode="auto">
          <a:xfrm>
            <a:off x="4989469" y="2185533"/>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8" name="Flowchart: Connector 17">
            <a:extLst>
              <a:ext uri="{FF2B5EF4-FFF2-40B4-BE49-F238E27FC236}">
                <a16:creationId xmlns:a16="http://schemas.microsoft.com/office/drawing/2014/main" id="{819ABAA6-A765-4D20-9B99-B197EF7EB35E}"/>
              </a:ext>
            </a:extLst>
          </p:cNvPr>
          <p:cNvSpPr/>
          <p:nvPr/>
        </p:nvSpPr>
        <p:spPr bwMode="auto">
          <a:xfrm>
            <a:off x="4991100" y="2286000"/>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9" name="Flowchart: Connector 18">
            <a:extLst>
              <a:ext uri="{FF2B5EF4-FFF2-40B4-BE49-F238E27FC236}">
                <a16:creationId xmlns:a16="http://schemas.microsoft.com/office/drawing/2014/main" id="{24DC27ED-7094-47E8-A9A8-AC107FD9866F}"/>
              </a:ext>
            </a:extLst>
          </p:cNvPr>
          <p:cNvSpPr/>
          <p:nvPr/>
        </p:nvSpPr>
        <p:spPr bwMode="auto">
          <a:xfrm>
            <a:off x="5105400" y="2222225"/>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0" name="Flowchart: Connector 19">
            <a:extLst>
              <a:ext uri="{FF2B5EF4-FFF2-40B4-BE49-F238E27FC236}">
                <a16:creationId xmlns:a16="http://schemas.microsoft.com/office/drawing/2014/main" id="{DC5428B5-CA3B-472C-9D21-B58BC49FEB18}"/>
              </a:ext>
            </a:extLst>
          </p:cNvPr>
          <p:cNvSpPr/>
          <p:nvPr/>
        </p:nvSpPr>
        <p:spPr bwMode="auto">
          <a:xfrm>
            <a:off x="7142119" y="2133600"/>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Flowchart: Connector 20">
            <a:extLst>
              <a:ext uri="{FF2B5EF4-FFF2-40B4-BE49-F238E27FC236}">
                <a16:creationId xmlns:a16="http://schemas.microsoft.com/office/drawing/2014/main" id="{A614CFB5-3C9F-41D0-899D-1A2ABC042074}"/>
              </a:ext>
            </a:extLst>
          </p:cNvPr>
          <p:cNvSpPr/>
          <p:nvPr/>
        </p:nvSpPr>
        <p:spPr bwMode="auto">
          <a:xfrm>
            <a:off x="7045782" y="2330012"/>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2" name="Flowchart: Connector 21">
            <a:extLst>
              <a:ext uri="{FF2B5EF4-FFF2-40B4-BE49-F238E27FC236}">
                <a16:creationId xmlns:a16="http://schemas.microsoft.com/office/drawing/2014/main" id="{07BCF2F1-41D0-4B08-AFC4-E68129200D5B}"/>
              </a:ext>
            </a:extLst>
          </p:cNvPr>
          <p:cNvSpPr/>
          <p:nvPr/>
        </p:nvSpPr>
        <p:spPr bwMode="auto">
          <a:xfrm>
            <a:off x="7268938" y="2398892"/>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3" name="Flowchart: Connector 22">
            <a:extLst>
              <a:ext uri="{FF2B5EF4-FFF2-40B4-BE49-F238E27FC236}">
                <a16:creationId xmlns:a16="http://schemas.microsoft.com/office/drawing/2014/main" id="{501D9697-F02D-42EE-B546-5D187FCA53C7}"/>
              </a:ext>
            </a:extLst>
          </p:cNvPr>
          <p:cNvSpPr/>
          <p:nvPr/>
        </p:nvSpPr>
        <p:spPr bwMode="auto">
          <a:xfrm>
            <a:off x="7277100" y="2261733"/>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4" name="Flowchart: Connector 23">
            <a:extLst>
              <a:ext uri="{FF2B5EF4-FFF2-40B4-BE49-F238E27FC236}">
                <a16:creationId xmlns:a16="http://schemas.microsoft.com/office/drawing/2014/main" id="{CDA49C8C-E9EA-482C-9AA9-0B003A592A83}"/>
              </a:ext>
            </a:extLst>
          </p:cNvPr>
          <p:cNvSpPr/>
          <p:nvPr/>
        </p:nvSpPr>
        <p:spPr bwMode="auto">
          <a:xfrm>
            <a:off x="10221141" y="2841171"/>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5" name="Flowchart: Connector 24">
            <a:extLst>
              <a:ext uri="{FF2B5EF4-FFF2-40B4-BE49-F238E27FC236}">
                <a16:creationId xmlns:a16="http://schemas.microsoft.com/office/drawing/2014/main" id="{47AD1887-54C5-45C6-8585-23214EDF02AA}"/>
              </a:ext>
            </a:extLst>
          </p:cNvPr>
          <p:cNvSpPr/>
          <p:nvPr/>
        </p:nvSpPr>
        <p:spPr bwMode="auto">
          <a:xfrm>
            <a:off x="10364993" y="2079171"/>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Flowchart: Connector 25">
            <a:extLst>
              <a:ext uri="{FF2B5EF4-FFF2-40B4-BE49-F238E27FC236}">
                <a16:creationId xmlns:a16="http://schemas.microsoft.com/office/drawing/2014/main" id="{CBD37289-270E-45D8-A61D-8DA8C29DE947}"/>
              </a:ext>
            </a:extLst>
          </p:cNvPr>
          <p:cNvSpPr/>
          <p:nvPr/>
        </p:nvSpPr>
        <p:spPr bwMode="auto">
          <a:xfrm>
            <a:off x="9387524" y="2680500"/>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7" name="Flowchart: Connector 26">
            <a:extLst>
              <a:ext uri="{FF2B5EF4-FFF2-40B4-BE49-F238E27FC236}">
                <a16:creationId xmlns:a16="http://schemas.microsoft.com/office/drawing/2014/main" id="{75EDA9A5-68F0-4C1E-94CC-9C333C2B57D8}"/>
              </a:ext>
            </a:extLst>
          </p:cNvPr>
          <p:cNvSpPr/>
          <p:nvPr/>
        </p:nvSpPr>
        <p:spPr bwMode="auto">
          <a:xfrm>
            <a:off x="9753600" y="1748404"/>
            <a:ext cx="114300" cy="100467"/>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Tree>
    <p:extLst>
      <p:ext uri="{BB962C8B-B14F-4D97-AF65-F5344CB8AC3E}">
        <p14:creationId xmlns:p14="http://schemas.microsoft.com/office/powerpoint/2010/main" val="18788127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824-FE3C-45EE-A68B-7B8C3BA1BBD0}"/>
              </a:ext>
            </a:extLst>
          </p:cNvPr>
          <p:cNvSpPr>
            <a:spLocks noGrp="1"/>
          </p:cNvSpPr>
          <p:nvPr>
            <p:ph type="title"/>
          </p:nvPr>
        </p:nvSpPr>
        <p:spPr>
          <a:xfrm>
            <a:off x="609600" y="381000"/>
            <a:ext cx="10972800" cy="1143000"/>
          </a:xfrm>
        </p:spPr>
        <p:txBody>
          <a:bodyPr/>
          <a:lstStyle/>
          <a:p>
            <a:r>
              <a:rPr lang="es-US" sz="4000" b="1" i="0" strike="noStrike" cap="none" spc="0" baseline="0" dirty="0">
                <a:solidFill>
                  <a:srgbClr val="005595"/>
                </a:solidFill>
                <a:effectLst/>
                <a:latin typeface="Arial"/>
                <a:ea typeface="Arial"/>
                <a:cs typeface="Arial"/>
              </a:rPr>
              <a:t>Consideraciones sobre los estándares en caso de crisis (2 de 2)</a:t>
            </a:r>
          </a:p>
        </p:txBody>
      </p:sp>
      <p:sp>
        <p:nvSpPr>
          <p:cNvPr id="3" name="Content Placeholder 2">
            <a:extLst>
              <a:ext uri="{FF2B5EF4-FFF2-40B4-BE49-F238E27FC236}">
                <a16:creationId xmlns:a16="http://schemas.microsoft.com/office/drawing/2014/main" id="{9A99E909-8575-4C60-A8CA-2181F0A69BEE}"/>
              </a:ext>
            </a:extLst>
          </p:cNvPr>
          <p:cNvSpPr>
            <a:spLocks noGrp="1"/>
          </p:cNvSpPr>
          <p:nvPr>
            <p:ph idx="1"/>
          </p:nvPr>
        </p:nvSpPr>
        <p:spPr>
          <a:xfrm>
            <a:off x="609600" y="1524000"/>
            <a:ext cx="10972800" cy="4114800"/>
          </a:xfrm>
        </p:spPr>
        <p:txBody>
          <a:bodyPr/>
          <a:lstStyle/>
          <a:p>
            <a:pPr marL="514350" indent="-457200"/>
            <a:r>
              <a:rPr lang="es-US" sz="2400" b="0" i="0" strike="noStrike" cap="none" spc="0" baseline="0" dirty="0">
                <a:solidFill>
                  <a:srgbClr val="005595"/>
                </a:solidFill>
                <a:effectLst/>
                <a:latin typeface="Calibri"/>
                <a:ea typeface="Calibri"/>
                <a:cs typeface="Calibri"/>
              </a:rPr>
              <a:t>Las herramientas de atención en caso de crisis no son más que una parte de los esfuerzos más amplios que se necesitan en una emergencia de salud pública fundamentales para proteger al público y reducir las inequidades, que incluyen, entre otros: </a:t>
            </a:r>
          </a:p>
          <a:p>
            <a:pPr lvl="1"/>
            <a:r>
              <a:rPr lang="es-US" sz="2000" b="0" i="0" strike="noStrike" cap="none" spc="0" baseline="0" dirty="0">
                <a:solidFill>
                  <a:srgbClr val="005595"/>
                </a:solidFill>
                <a:effectLst/>
                <a:latin typeface="Calibri"/>
                <a:ea typeface="Calibri"/>
                <a:cs typeface="Calibri"/>
              </a:rPr>
              <a:t>Preparación para emergencias</a:t>
            </a:r>
          </a:p>
          <a:p>
            <a:pPr lvl="1"/>
            <a:r>
              <a:rPr lang="es-US" sz="2000" b="0" i="0" strike="noStrike" cap="none" spc="0" baseline="0" dirty="0">
                <a:solidFill>
                  <a:srgbClr val="005595"/>
                </a:solidFill>
                <a:effectLst/>
                <a:latin typeface="Calibri"/>
                <a:ea typeface="Calibri"/>
                <a:cs typeface="Calibri"/>
              </a:rPr>
              <a:t>Amplio acceso a atención médica y necesidades culturalmente receptivas</a:t>
            </a:r>
          </a:p>
          <a:p>
            <a:pPr lvl="1"/>
            <a:r>
              <a:rPr lang="es-US" sz="2000" b="0" i="0" strike="noStrike" cap="none" spc="0" baseline="0" dirty="0">
                <a:solidFill>
                  <a:srgbClr val="005595"/>
                </a:solidFill>
                <a:effectLst/>
                <a:latin typeface="Calibri"/>
                <a:ea typeface="Calibri"/>
                <a:cs typeface="Calibri"/>
              </a:rPr>
              <a:t>Acceso a apoyos que permitan a las personas con discapacidad lograr la independencia deseada y comunicar sus necesidades y objetivos</a:t>
            </a:r>
          </a:p>
          <a:p>
            <a:pPr lvl="1"/>
            <a:r>
              <a:rPr lang="es-US" sz="2000" b="0" i="0" strike="noStrike" cap="none" spc="0" baseline="0" dirty="0">
                <a:solidFill>
                  <a:srgbClr val="005595"/>
                </a:solidFill>
                <a:effectLst/>
                <a:latin typeface="Calibri"/>
                <a:ea typeface="Calibri"/>
                <a:cs typeface="Calibri"/>
              </a:rPr>
              <a:t>Una fuerza laboral de atención médica diversa, receptiva y con apoyo</a:t>
            </a:r>
          </a:p>
          <a:p>
            <a:pPr lvl="1"/>
            <a:r>
              <a:rPr lang="es-US" sz="2000" b="0" i="0" strike="noStrike" cap="none" spc="0" baseline="0" dirty="0">
                <a:solidFill>
                  <a:srgbClr val="005595"/>
                </a:solidFill>
                <a:effectLst/>
                <a:latin typeface="Calibri"/>
                <a:ea typeface="Calibri"/>
                <a:cs typeface="Calibri"/>
              </a:rPr>
              <a:t>Comunicación local, regional, estatal e interestatal </a:t>
            </a:r>
          </a:p>
          <a:p>
            <a:pPr lvl="1"/>
            <a:r>
              <a:rPr lang="es-US" sz="2000" b="0" i="0" strike="noStrike" cap="none" spc="0" baseline="0" dirty="0">
                <a:solidFill>
                  <a:srgbClr val="005595"/>
                </a:solidFill>
                <a:effectLst/>
                <a:latin typeface="Calibri"/>
                <a:ea typeface="Calibri"/>
                <a:cs typeface="Calibri"/>
              </a:rPr>
              <a:t>Traslado de pacientes para acceder a la atención necesaria (por ejemplo, "equilibrio de la carga")</a:t>
            </a:r>
          </a:p>
        </p:txBody>
      </p:sp>
      <p:sp>
        <p:nvSpPr>
          <p:cNvPr id="4" name="Slide Number Placeholder 3">
            <a:extLst>
              <a:ext uri="{FF2B5EF4-FFF2-40B4-BE49-F238E27FC236}">
                <a16:creationId xmlns:a16="http://schemas.microsoft.com/office/drawing/2014/main" id="{1080D8E0-0E85-40E6-BB3E-B4DE3C05D18A}"/>
              </a:ext>
            </a:extLst>
          </p:cNvPr>
          <p:cNvSpPr>
            <a:spLocks noGrp="1"/>
          </p:cNvSpPr>
          <p:nvPr>
            <p:ph type="sldNum" sz="quarter" idx="11"/>
          </p:nvPr>
        </p:nvSpPr>
        <p:spPr/>
        <p:txBody>
          <a:bodyPr/>
          <a:lstStyle/>
          <a:p>
            <a:pPr>
              <a:defRPr/>
            </a:pPr>
            <a:fld id="{678D0E47-2870-4D7F-9E5B-E656D1108487}" type="slidenum">
              <a:rPr lang="en-US" altLang="en-US" smtClean="0"/>
              <a:pPr>
                <a:defRPr/>
              </a:pPr>
              <a:t>7</a:t>
            </a:fld>
            <a:endParaRPr lang="en-US" altLang="en-US" dirty="0"/>
          </a:p>
        </p:txBody>
      </p:sp>
    </p:spTree>
    <p:extLst>
      <p:ext uri="{BB962C8B-B14F-4D97-AF65-F5344CB8AC3E}">
        <p14:creationId xmlns:p14="http://schemas.microsoft.com/office/powerpoint/2010/main" val="397314377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188E6-2D4D-4F28-A688-E7890A7731DF}"/>
              </a:ext>
            </a:extLst>
          </p:cNvPr>
          <p:cNvSpPr>
            <a:spLocks noGrp="1"/>
          </p:cNvSpPr>
          <p:nvPr>
            <p:ph type="title"/>
          </p:nvPr>
        </p:nvSpPr>
        <p:spPr/>
        <p:txBody>
          <a:bodyPr/>
          <a:lstStyle/>
          <a:p>
            <a:r>
              <a:rPr lang="es-US" sz="5400" b="1" i="0" strike="noStrike" cap="none" spc="0" baseline="0" dirty="0">
                <a:solidFill>
                  <a:srgbClr val="005595"/>
                </a:solidFill>
                <a:effectLst/>
                <a:latin typeface="Arial"/>
                <a:ea typeface="Arial"/>
                <a:cs typeface="Arial"/>
              </a:rPr>
              <a:t>Opciones de priorización de atención en caso de crisis</a:t>
            </a:r>
          </a:p>
        </p:txBody>
      </p:sp>
      <p:sp>
        <p:nvSpPr>
          <p:cNvPr id="3" name="Text Placeholder 2">
            <a:extLst>
              <a:ext uri="{FF2B5EF4-FFF2-40B4-BE49-F238E27FC236}">
                <a16:creationId xmlns:a16="http://schemas.microsoft.com/office/drawing/2014/main" id="{ABD9E3AC-17F0-4D1B-AD91-D01404069F1A}"/>
              </a:ext>
            </a:extLst>
          </p:cNvPr>
          <p:cNvSpPr>
            <a:spLocks noGrp="1"/>
          </p:cNvSpPr>
          <p:nvPr>
            <p:ph type="body" idx="1"/>
          </p:nvPr>
        </p:nvSpPr>
        <p:spPr/>
        <p:txBody>
          <a:bodyPr/>
          <a:lstStyle/>
          <a:p>
            <a:r>
              <a:rPr lang="es-US" sz="2000" b="0" i="0" strike="noStrike" cap="none" spc="0" baseline="0" dirty="0">
                <a:solidFill>
                  <a:srgbClr val="005595"/>
                </a:solidFill>
                <a:effectLst/>
                <a:latin typeface="Arial"/>
                <a:ea typeface="Arial"/>
                <a:cs typeface="Arial"/>
              </a:rPr>
              <a:t>Para la consideración del ORAAC</a:t>
            </a:r>
          </a:p>
        </p:txBody>
      </p:sp>
      <p:sp>
        <p:nvSpPr>
          <p:cNvPr id="4" name="Slide Number Placeholder 3">
            <a:extLst>
              <a:ext uri="{FF2B5EF4-FFF2-40B4-BE49-F238E27FC236}">
                <a16:creationId xmlns:a16="http://schemas.microsoft.com/office/drawing/2014/main" id="{CDBD6376-8FEB-41D4-9E5A-C57C85196BC8}"/>
              </a:ext>
            </a:extLst>
          </p:cNvPr>
          <p:cNvSpPr>
            <a:spLocks noGrp="1"/>
          </p:cNvSpPr>
          <p:nvPr>
            <p:ph type="sldNum" sz="quarter" idx="11"/>
          </p:nvPr>
        </p:nvSpPr>
        <p:spPr/>
        <p:txBody>
          <a:bodyPr/>
          <a:lstStyle/>
          <a:p>
            <a:pPr>
              <a:defRPr/>
            </a:pPr>
            <a:fld id="{DB2CD222-6AD2-4E92-97F8-569B95AFE93E}" type="slidenum">
              <a:rPr lang="en-US" altLang="en-US" smtClean="0"/>
              <a:pPr>
                <a:defRPr/>
              </a:pPr>
              <a:t>8</a:t>
            </a:fld>
            <a:endParaRPr lang="en-US" altLang="en-US" dirty="0"/>
          </a:p>
        </p:txBody>
      </p:sp>
    </p:spTree>
    <p:extLst>
      <p:ext uri="{BB962C8B-B14F-4D97-AF65-F5344CB8AC3E}">
        <p14:creationId xmlns:p14="http://schemas.microsoft.com/office/powerpoint/2010/main" val="180427974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B8707-0E85-470F-86B2-01641212813F}"/>
              </a:ext>
            </a:extLst>
          </p:cNvPr>
          <p:cNvSpPr>
            <a:spLocks noGrp="1"/>
          </p:cNvSpPr>
          <p:nvPr>
            <p:ph type="title"/>
          </p:nvPr>
        </p:nvSpPr>
        <p:spPr/>
        <p:txBody>
          <a:bodyPr/>
          <a:lstStyle/>
          <a:p>
            <a:r>
              <a:rPr lang="es-US" sz="4000" b="1" i="0" strike="noStrike" cap="none" spc="0" baseline="0" dirty="0">
                <a:solidFill>
                  <a:srgbClr val="005595"/>
                </a:solidFill>
                <a:effectLst/>
                <a:latin typeface="Arial"/>
                <a:ea typeface="Arial"/>
                <a:cs typeface="Arial"/>
              </a:rPr>
              <a:t>Subcomité de enfoques de priorización</a:t>
            </a:r>
          </a:p>
        </p:txBody>
      </p:sp>
      <p:sp>
        <p:nvSpPr>
          <p:cNvPr id="3" name="Content Placeholder 2">
            <a:extLst>
              <a:ext uri="{FF2B5EF4-FFF2-40B4-BE49-F238E27FC236}">
                <a16:creationId xmlns:a16="http://schemas.microsoft.com/office/drawing/2014/main" id="{0328D3D0-778B-44B7-8DC5-2871DF217D89}"/>
              </a:ext>
            </a:extLst>
          </p:cNvPr>
          <p:cNvSpPr>
            <a:spLocks noGrp="1"/>
          </p:cNvSpPr>
          <p:nvPr>
            <p:ph idx="1"/>
          </p:nvPr>
        </p:nvSpPr>
        <p:spPr/>
        <p:txBody>
          <a:bodyPr/>
          <a:lstStyle/>
          <a:p>
            <a:r>
              <a:rPr lang="es-US" sz="2400" b="0" i="0" strike="noStrike" cap="none" spc="0" baseline="0" dirty="0">
                <a:solidFill>
                  <a:srgbClr val="005595"/>
                </a:solidFill>
                <a:effectLst/>
                <a:latin typeface="Calibri"/>
                <a:ea typeface="Calibri"/>
                <a:cs typeface="Calibri"/>
              </a:rPr>
              <a:t>El Subcomité de enfoques de priorización del ORAAC ha revisado múltiples criterios que se pueden usar para la asignación de recursos escasos para salvar vidas.</a:t>
            </a:r>
          </a:p>
          <a:p>
            <a:pPr lvl="1"/>
            <a:r>
              <a:rPr lang="es-US" sz="2000" b="0" i="0" strike="noStrike" cap="none" spc="0" baseline="0" dirty="0">
                <a:solidFill>
                  <a:srgbClr val="005595"/>
                </a:solidFill>
                <a:effectLst/>
                <a:latin typeface="Calibri"/>
                <a:ea typeface="Calibri"/>
                <a:cs typeface="Calibri"/>
              </a:rPr>
              <a:t>El comité deliberó sobre la justificación y las desventajas de cada uno, y analizó cómo podrían ponerse en práctica.</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Los miembros del subcomité solicitaron que todas las opciones fueran revisadas y consideradas por todo el ORAAC.</a:t>
            </a:r>
          </a:p>
          <a:p>
            <a:endParaRPr lang="en-US" sz="700" dirty="0">
              <a:latin typeface="Calibri" panose="020F0502020204030204" pitchFamily="34" charset="0"/>
              <a:cs typeface="Calibri" panose="020F0502020204030204" pitchFamily="34" charset="0"/>
            </a:endParaRPr>
          </a:p>
          <a:p>
            <a:r>
              <a:rPr lang="es-US" sz="2400" b="0" i="0" strike="noStrike" cap="none" spc="0" baseline="0" dirty="0">
                <a:solidFill>
                  <a:srgbClr val="005595"/>
                </a:solidFill>
                <a:effectLst/>
                <a:latin typeface="Calibri"/>
                <a:ea typeface="Calibri"/>
                <a:cs typeface="Calibri"/>
              </a:rPr>
              <a:t>Las siguientes diapositivas presentan el criterio y las opciones analizadas por el comité.</a:t>
            </a:r>
            <a:endParaRPr lang="en-US" sz="2800" dirty="0"/>
          </a:p>
        </p:txBody>
      </p:sp>
      <p:sp>
        <p:nvSpPr>
          <p:cNvPr id="4" name="Slide Number Placeholder 3">
            <a:extLst>
              <a:ext uri="{FF2B5EF4-FFF2-40B4-BE49-F238E27FC236}">
                <a16:creationId xmlns:a16="http://schemas.microsoft.com/office/drawing/2014/main" id="{E83C6AF0-DA5B-4191-AC57-832C03742172}"/>
              </a:ext>
            </a:extLst>
          </p:cNvPr>
          <p:cNvSpPr>
            <a:spLocks noGrp="1"/>
          </p:cNvSpPr>
          <p:nvPr>
            <p:ph type="sldNum" sz="quarter" idx="11"/>
          </p:nvPr>
        </p:nvSpPr>
        <p:spPr/>
        <p:txBody>
          <a:bodyPr/>
          <a:lstStyle/>
          <a:p>
            <a:pPr>
              <a:defRPr/>
            </a:pPr>
            <a:fld id="{678D0E47-2870-4D7F-9E5B-E656D1108487}" type="slidenum">
              <a:rPr lang="en-US" altLang="en-US" smtClean="0"/>
              <a:pPr>
                <a:defRPr/>
              </a:pPr>
              <a:t>9</a:t>
            </a:fld>
            <a:endParaRPr lang="en-US" altLang="en-US" dirty="0"/>
          </a:p>
        </p:txBody>
      </p:sp>
    </p:spTree>
    <p:extLst>
      <p:ext uri="{BB962C8B-B14F-4D97-AF65-F5344CB8AC3E}">
        <p14:creationId xmlns:p14="http://schemas.microsoft.com/office/powerpoint/2010/main" val="292510884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0.1160"/>
  <p:tag name="AS_RELEASE_DATE" val="2021.10.31"/>
  <p:tag name="AS_TITLE" val="Aspose.Slides for Java"/>
  <p:tag name="AS_VERSION" val="21.10"/>
</p:tagLst>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2013 - 2022">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Calibri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Calibri"/>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Calibri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Calibri"/>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IACategory xmlns="59da1016-2a1b-4f8a-9768-d7a4932f6f16" xsi:nil="true"/>
    <Meta_x0020_Keywords xmlns="b4817596-04ca-43a7-941c-57fdc3f11b77" xsi:nil="true"/>
    <Language xmlns="b4817596-04ca-43a7-941c-57fdc3f11b77">Spanish</Language>
    <Meta_x0020_Description xmlns="b4817596-04ca-43a7-941c-57fdc3f11b77" xsi:nil="true"/>
    <DocumentExpirationDate xmlns="59da1016-2a1b-4f8a-9768-d7a4932f6f16" xsi:nil="true"/>
    <IATopic xmlns="59da1016-2a1b-4f8a-9768-d7a4932f6f16" xsi:nil="true"/>
    <Position xmlns="b4817596-04ca-43a7-941c-57fdc3f11b77" xsi:nil="true"/>
    <IASubtopic xmlns="59da1016-2a1b-4f8a-9768-d7a4932f6f16" xsi:nil="true"/>
    <URL xmlns="http://schemas.microsoft.com/sharepoint/v3">
      <Url>https://dhsoha.sharepoint.com/Shared-Services/PCS/Documents/ohasingle_brand_template.ppt</Url>
      <Description>OHA PowerPoint - Light background - OHA</Description>
    </URL>
    <Meeting xmlns="b4817596-04ca-43a7-941c-57fdc3f11b77">13</Meeting>
    <DocumentID xmlns="b4817596-04ca-43a7-941c-57fdc3f11b77" xsi:nil="true"/>
    <Visible xmlns="59da1016-2a1b-4f8a-9768-d7a4932f6f16">false</Visible>
    <cz7u xmlns="29e37942-99f6-4128-95c5-28406e3689d6">2023-04-27T07:00:00+00:00</cz7u>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4F3515D1FE2D24BABF13D1247F86353" ma:contentTypeVersion="22" ma:contentTypeDescription="Create a new document." ma:contentTypeScope="" ma:versionID="a1f57e63f8dbfd30010d0f3cf69ce4d2">
  <xsd:schema xmlns:xsd="http://www.w3.org/2001/XMLSchema" xmlns:xs="http://www.w3.org/2001/XMLSchema" xmlns:p="http://schemas.microsoft.com/office/2006/metadata/properties" xmlns:ns1="http://schemas.microsoft.com/sharepoint/v3" xmlns:ns2="59da1016-2a1b-4f8a-9768-d7a4932f6f16" xmlns:ns3="b4817596-04ca-43a7-941c-57fdc3f11b77" xmlns:ns4="29e37942-99f6-4128-95c5-28406e3689d6" targetNamespace="http://schemas.microsoft.com/office/2006/metadata/properties" ma:root="true" ma:fieldsID="a4d34e3a9df7f82d4aa815e483abdb4f" ns1:_="" ns2:_="" ns3:_="" ns4:_="">
    <xsd:import namespace="http://schemas.microsoft.com/sharepoint/v3"/>
    <xsd:import namespace="59da1016-2a1b-4f8a-9768-d7a4932f6f16"/>
    <xsd:import namespace="b4817596-04ca-43a7-941c-57fdc3f11b77"/>
    <xsd:import namespace="29e37942-99f6-4128-95c5-28406e3689d6"/>
    <xsd:element name="properties">
      <xsd:complexType>
        <xsd:sequence>
          <xsd:element name="documentManagement">
            <xsd:complexType>
              <xsd:all>
                <xsd:element ref="ns2:IACategory" minOccurs="0"/>
                <xsd:element ref="ns2:IATopic" minOccurs="0"/>
                <xsd:element ref="ns2:IASubtopic" minOccurs="0"/>
                <xsd:element ref="ns2:DocumentExpirationDate" minOccurs="0"/>
                <xsd:element ref="ns3:Meta_x0020_Description" minOccurs="0"/>
                <xsd:element ref="ns3:Meta_x0020_Keywords" minOccurs="0"/>
                <xsd:element ref="ns1:URL" minOccurs="0"/>
                <xsd:element ref="ns3:DocumentID" minOccurs="0"/>
                <xsd:element ref="ns3:Position" minOccurs="0"/>
                <xsd:element ref="ns2:Visible" minOccurs="0"/>
                <xsd:element ref="ns2:SharedWithUsers" minOccurs="0"/>
                <xsd:element ref="ns3:Meeting" minOccurs="0"/>
                <xsd:element ref="ns3:Meeting_x003a_Meeting_x0020_Lookup_x0020_Reference" minOccurs="0"/>
                <xsd:element ref="ns3:Language" minOccurs="0"/>
                <xsd:element ref="ns4:cz7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8" nillable="true" ma:displayName="URL" ma:format="Hyperlink" ma:internalName="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da1016-2a1b-4f8a-9768-d7a4932f6f16" elementFormDefault="qualified">
    <xsd:import namespace="http://schemas.microsoft.com/office/2006/documentManagement/types"/>
    <xsd:import namespace="http://schemas.microsoft.com/office/infopath/2007/PartnerControls"/>
    <xsd:element name="IACategory" ma:index="2" nillable="true" ma:displayName="IA Category" ma:format="Dropdown" ma:internalName="IACategory" ma:readOnly="false">
      <xsd:simpleType>
        <xsd:restriction base="dms:Choice">
          <xsd:enumeration value="About OHA"/>
          <xsd:enumeration value="Programs and Services"/>
          <xsd:enumeration value="Oregon Health Plan"/>
          <xsd:enumeration value="Health System Reform"/>
          <xsd:enumeration value="Licenses and Certificates"/>
          <xsd:enumeration value="Public Health"/>
        </xsd:restriction>
      </xsd:simpleType>
    </xsd:element>
    <xsd:element name="IATopic" ma:index="3" nillable="true" ma:displayName="IA Topic" ma:format="Dropdown" ma:internalName="IATopic" ma:readOnly="false">
      <xsd:simpleType>
        <xsd:restriction base="dms:Choice">
          <xsd:enumeration value="About OHA - Agency Communications"/>
          <xsd:enumeration value="About OHA - Budget"/>
          <xsd:enumeration value="About OHA - Contacts"/>
          <xsd:enumeration value="About OHA - Grants &amp; Contracts"/>
          <xsd:enumeration value="About OHA - Jobs &amp; Employment"/>
          <xsd:enumeration value="About OHA - Organization"/>
          <xsd:enumeration value="About OHA - Policies"/>
          <xsd:enumeration value="About OHA - Public Meetings"/>
          <xsd:enumeration value="About OHA - Public Records"/>
          <xsd:enumeration value="About OHA - Questions &amp; Comments"/>
          <xsd:enumeration value="About OHA - Reports &amp; Data"/>
          <xsd:enumeration value="About OHA - Rulemaking"/>
          <xsd:enumeration value="Programs and Services - Behavioral Health"/>
          <xsd:enumeration value="Programs and Services - Contacts"/>
          <xsd:enumeration value="Programs and Services - Coordinated Care"/>
          <xsd:enumeration value="Programs and Services - Disease"/>
          <xsd:enumeration value="Programs and Services - Environment"/>
          <xsd:enumeration value="Programs and Services - Health Resources"/>
          <xsd:enumeration value="Programs and Services - OEBB"/>
          <xsd:enumeration value="Programs and Services - Oregon Health Plan"/>
          <xsd:enumeration value="Programs and Services - Oregon State Hospital"/>
          <xsd:enumeration value="Programs and Services - PEBB"/>
          <xsd:enumeration value="Programs and Services - Pharmacy"/>
          <xsd:enumeration value="Programs and Services - Prevention"/>
          <xsd:enumeration value="Programs and Services - Safety"/>
          <xsd:enumeration value="Oregon Health Plan - Agency Communications"/>
          <xsd:enumeration value="Oregon Health Plan - Benefits"/>
          <xsd:enumeration value="Oregon Health Plan - Contacts"/>
          <xsd:enumeration value="Oregon Health Plan - Coordinated Care"/>
          <xsd:enumeration value="Oregon Health Plan - Grants &amp; Contracts"/>
          <xsd:enumeration value="Oregon Health Plan - Health Resources"/>
          <xsd:enumeration value="Oregon Health Plan - Policies"/>
          <xsd:enumeration value="Oregon Health Plan - Providers and Partners"/>
          <xsd:enumeration value="Oregon Health Plan - Public Meetings"/>
          <xsd:enumeration value="Oregon Health Plan - Questions &amp; Comments"/>
          <xsd:enumeration value="Oregon Health Plan - Rule Making"/>
          <xsd:enumeration value="Health System Reform - Agency Communications"/>
          <xsd:enumeration value="Health System Reform - Coordinated Care"/>
          <xsd:enumeration value="Health System Reform - Public Meetings"/>
          <xsd:enumeration value="Health System Reform - Questions &amp; Comments"/>
          <xsd:enumeration value="Health System Reform - Reports &amp; Data"/>
          <xsd:enumeration value="Licenses and Certificates - Certificates"/>
          <xsd:enumeration value="Licenses and Certificates - Contacts"/>
          <xsd:enumeration value="Licenses and Certificates - Licenses"/>
          <xsd:enumeration value="Licenses and Certificates - Vital Records"/>
          <xsd:enumeration value="Public Health - Agency Communications"/>
          <xsd:enumeration value="Public Health - Contacts"/>
          <xsd:enumeration value="Public Health - Disease"/>
          <xsd:enumeration value="Public Health - Environment"/>
          <xsd:enumeration value="Public Health - Health Resources"/>
          <xsd:enumeration value="Public Health - Questions &amp; Comments"/>
          <xsd:enumeration value="Public Health - Prevention"/>
          <xsd:enumeration value="Public Health - Providers and Partners"/>
          <xsd:enumeration value="Public Health - Reports &amp; Data"/>
          <xsd:enumeration value="Public Health - Safety"/>
          <xsd:enumeration value="Public Health - Vital Records"/>
        </xsd:restriction>
      </xsd:simpleType>
    </xsd:element>
    <xsd:element name="IASubtopic" ma:index="4" nillable="true" ma:displayName="IA Subtopic" ma:format="Dropdown" ma:internalName="IASubtopic" ma:readOnly="false">
      <xsd:simpleType>
        <xsd:restriction base="dms:Choice">
          <xsd:enumeration value="Addiction Services - Alcohol"/>
          <xsd:enumeration value="Addiction Services - Drug"/>
          <xsd:enumeration value="Addiction Services - Gambling"/>
          <xsd:enumeration value="Addiction Services - Tobacco"/>
          <xsd:enumeration value="Applications"/>
          <xsd:enumeration value="Benefits - Health Plans"/>
          <xsd:enumeration value="Benefits - OEBB"/>
          <xsd:enumeration value="Benefits - OHP"/>
          <xsd:enumeration value="Benefits - PEBB"/>
          <xsd:enumeration value="Benefits - Retirement"/>
          <xsd:enumeration value="Budget - Agency Summary"/>
          <xsd:enumeration value="Budget - Agency Request (ARB)"/>
          <xsd:enumeration value="Budget - Governors Budget"/>
          <xsd:enumeration value="Budget - Infrastructure"/>
          <xsd:enumeration value="Budget - Legislatively Adopted (LAB)"/>
          <xsd:enumeration value="Budget - Legislative action"/>
          <xsd:enumeration value="Budget - Overview"/>
          <xsd:enumeration value="Budget - Policy Option Package (POP)"/>
          <xsd:enumeration value="Budget - Priorities"/>
          <xsd:enumeration value="Budget - Program"/>
          <xsd:enumeration value="Budget - Reduction"/>
          <xsd:enumeration value="Budget - Strategic funding proposal"/>
          <xsd:enumeration value="Budget - Special report"/>
          <xsd:enumeration value="Budget - Stakeholder meeting"/>
          <xsd:enumeration value="CCO - Contact"/>
          <xsd:enumeration value="CCO - Audited Financial Statement"/>
          <xsd:enumeration value="CCO - Interim Financial Statement"/>
          <xsd:enumeration value="CCO - Internal Financial Statement"/>
          <xsd:enumeration value="Clean Air"/>
          <xsd:enumeration value="Clean Water"/>
          <xsd:enumeration value="Clinics"/>
          <xsd:enumeration value="Commissions"/>
          <xsd:enumeration value="Committee Members"/>
          <xsd:enumeration value="Committees"/>
          <xsd:enumeration value="Crisis Services"/>
          <xsd:enumeration value="Drug Addiction Services"/>
          <xsd:enumeration value="Electronic Health Care Records (EHR)"/>
          <xsd:enumeration value="Emergency Preparedness"/>
          <xsd:enumeration value="Environmental Pollution"/>
          <xsd:enumeration value="Featured Content"/>
          <xsd:enumeration value="Fees"/>
          <xsd:enumeration value="Health Services - Primary Care Home"/>
          <xsd:enumeration value="Health Services - Prioritized list"/>
          <xsd:enumeration value="ICD-10"/>
          <xsd:enumeration value="Immunizations"/>
          <xsd:enumeration value="Legislation - Bills"/>
          <xsd:enumeration value="Legislation - Contact"/>
          <xsd:enumeration value="Legislation - Highlights"/>
          <xsd:enumeration value="Legislation - Session Summary"/>
          <xsd:enumeration value="Materials - Commission"/>
          <xsd:enumeration value="Materials - Committee"/>
          <xsd:enumeration value="Materials - Coverage Guidance"/>
          <xsd:enumeration value="Materials - Evidence-based Guidelines"/>
          <xsd:enumeration value="Materials - Health care plan details"/>
          <xsd:enumeration value="Materials - Health care plan overview"/>
          <xsd:enumeration value="Materials - Meeting Document"/>
          <xsd:enumeration value="Materials - Meeting Recording"/>
          <xsd:enumeration value="Materials - Meeting Schedule"/>
          <xsd:enumeration value="Materials - Open Enrollment"/>
          <xsd:enumeration value="Materials - Training"/>
          <xsd:enumeration value="Materials - Webinar"/>
          <xsd:enumeration value="Materials - Workgroup"/>
          <xsd:enumeration value="Medical Marijuana (OMMP)"/>
          <xsd:enumeration value="Medical Services"/>
          <xsd:enumeration value="Meeting Document"/>
          <xsd:enumeration value="Meeting Schedule"/>
          <xsd:enumeration value="Mental Health Services"/>
          <xsd:enumeration value="Metrics - Behavioral Health"/>
          <xsd:enumeration value="Metrics - CCO"/>
          <xsd:enumeration value="Metrics - Demographics"/>
          <xsd:enumeration value="Metrics - Hospital Performance"/>
          <xsd:enumeration value="Metrics - Incentive"/>
          <xsd:enumeration value="Metrics - Measures and Outcomes Tracking (MOTS)"/>
          <xsd:enumeration value="Metrics - ONE Eligibility system"/>
          <xsd:enumeration value="Metrics - Prevention"/>
          <xsd:enumeration value="Metrics - Rural health"/>
          <xsd:enumeration value="Metrics - State-Wide"/>
          <xsd:enumeration value="News Letter"/>
          <xsd:enumeration value="News Release"/>
          <xsd:enumeration value="OHP - Medicaid Waiver"/>
          <xsd:enumeration value="OHP - Provider Announcement"/>
          <xsd:enumeration value="OHP - Provider Rates"/>
          <xsd:enumeration value="Preferred Drug List"/>
          <xsd:enumeration value="Prescription Drugs - Monitoring"/>
          <xsd:enumeration value="Prescription Drugs - Preferred List"/>
          <xsd:enumeration value="Prescription Drugs - Subsidy"/>
          <xsd:enumeration value="Prescription Drugs Subsidy"/>
          <xsd:enumeration value="Technical Assistance"/>
          <xsd:enumeration value="Training"/>
          <xsd:enumeration value="Vital Statistics - Birth Certificate"/>
          <xsd:enumeration value="Vital Statistics - Certificate Death"/>
          <xsd:enumeration value="Vital Statistics - Data Use Requests"/>
          <xsd:enumeration value="Vital Statistics - Divorce Data"/>
          <xsd:enumeration value="Vital Statistics - Domestic Partnership Data"/>
          <xsd:enumeration value="Vital Statistics - Fetal Death Data"/>
          <xsd:enumeration value="Vital Statistics - Marriage Data"/>
          <xsd:enumeration value="Vital Statistics - Teen Pregnancy Data"/>
          <xsd:enumeration value="Wellness - Exercise"/>
          <xsd:enumeration value="Wellness - HEM"/>
          <xsd:enumeration value="Wellness - Intervention"/>
          <xsd:enumeration value="Wellness - Pain Management"/>
          <xsd:enumeration value="Wellness - Reproductive Health"/>
          <xsd:enumeration value="Wellness - Stress Relief"/>
        </xsd:restriction>
      </xsd:simpleType>
    </xsd:element>
    <xsd:element name="DocumentExpirationDate" ma:index="5" nillable="true" ma:displayName="Document Expiration Date" ma:format="DateOnly" ma:internalName="DocumentExpirationDate" ma:readOnly="false">
      <xsd:simpleType>
        <xsd:restriction base="dms:DateTime"/>
      </xsd:simpleType>
    </xsd:element>
    <xsd:element name="Visible" ma:index="17" nillable="true" ma:displayName="Visible" ma:default="1" ma:description="Refresh Documents? Click Save ↓" ma:internalName="Visible" ma:readOnly="fals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4817596-04ca-43a7-941c-57fdc3f11b77" elementFormDefault="qualified">
    <xsd:import namespace="http://schemas.microsoft.com/office/2006/documentManagement/types"/>
    <xsd:import namespace="http://schemas.microsoft.com/office/infopath/2007/PartnerControls"/>
    <xsd:element name="Meta_x0020_Description" ma:index="6" nillable="true" ma:displayName="Meta Description" ma:internalName="Meta_x0020_Description" ma:readOnly="false">
      <xsd:simpleType>
        <xsd:restriction base="dms:Text"/>
      </xsd:simpleType>
    </xsd:element>
    <xsd:element name="Meta_x0020_Keywords" ma:index="7" nillable="true" ma:displayName="Meta Keywords" ma:internalName="Meta_x0020_Keywords" ma:readOnly="false">
      <xsd:simpleType>
        <xsd:restriction base="dms:Text"/>
      </xsd:simpleType>
    </xsd:element>
    <xsd:element name="DocumentID" ma:index="15" nillable="true" ma:displayName="DocumentID" ma:description="MeetingLibrary workflow" ma:internalName="DocumentID" ma:readOnly="false">
      <xsd:simpleType>
        <xsd:restriction base="dms:Text">
          <xsd:maxLength value="255"/>
        </xsd:restriction>
      </xsd:simpleType>
    </xsd:element>
    <xsd:element name="Position" ma:index="16" nillable="true" ma:displayName="Position" ma:description="Set unique document Position #s for each Meeting&#10;(e.g. Do not set two #3 positions for a meeting)" ma:format="Dropdown" ma:internalName="Position" ma:readOnly="false">
      <xsd:simpleType>
        <xsd:restriction base="dms:Choice">
          <xsd:enumeration value="01"/>
          <xsd:enumeration value="02"/>
          <xsd:enumeration value="03"/>
          <xsd:enumeration value="04"/>
          <xsd:enumeration value="05"/>
          <xsd:enumeration value="06"/>
          <xsd:enumeration value="07"/>
          <xsd:enumeration value="08"/>
          <xsd:enumeration value="09"/>
          <xsd:enumeration value="10"/>
        </xsd:restriction>
      </xsd:simpleType>
    </xsd:element>
    <xsd:element name="Meeting" ma:index="19" nillable="true" ma:displayName="Meeting" ma:list="{62291a25-5175-4717-8a8b-2dea5bba6694}" ma:internalName="Meeting" ma:showField="Meeting_x0020_Lookup_x0020_Refer">
      <xsd:simpleType>
        <xsd:restriction base="dms:Lookup"/>
      </xsd:simpleType>
    </xsd:element>
    <xsd:element name="Meeting_x003a_Meeting_x0020_Lookup_x0020_Reference" ma:index="20" nillable="true" ma:displayName="Meeting:Meeting Lookup Reference" ma:list="{62291a25-5175-4717-8a8b-2dea5bba6694}" ma:internalName="Meeting_x003a_Meeting_x0020_Lookup_x0020_Reference" ma:readOnly="true" ma:showField="Meeting_x0020_Lookup_x0020_Refer" ma:web="59da1016-2a1b-4f8a-9768-d7a4932f6f16">
      <xsd:simpleType>
        <xsd:restriction base="dms:Lookup"/>
      </xsd:simpleType>
    </xsd:element>
    <xsd:element name="Language" ma:index="21" nillable="true" ma:displayName="Language" ma:format="Dropdown" ma:internalName="Language">
      <xsd:simpleType>
        <xsd:restriction base="dms:Choice">
          <xsd:enumeration value="English"/>
          <xsd:enumeration value="Spanish"/>
          <xsd:enumeration value="Traditional Chinese"/>
          <xsd:enumeration value="Simplified Chinese"/>
          <xsd:enumeration value="Hmong"/>
          <xsd:enumeration value="Marshallese"/>
          <xsd:enumeration value="Portuguese"/>
          <xsd:enumeration value="Somali"/>
          <xsd:enumeration value="Vietnamese"/>
        </xsd:restriction>
      </xsd:simpleType>
    </xsd:element>
  </xsd:schema>
  <xsd:schema xmlns:xsd="http://www.w3.org/2001/XMLSchema" xmlns:xs="http://www.w3.org/2001/XMLSchema" xmlns:dms="http://schemas.microsoft.com/office/2006/documentManagement/types" xmlns:pc="http://schemas.microsoft.com/office/infopath/2007/PartnerControls" targetNamespace="29e37942-99f6-4128-95c5-28406e3689d6" elementFormDefault="qualified">
    <xsd:import namespace="http://schemas.microsoft.com/office/2006/documentManagement/types"/>
    <xsd:import namespace="http://schemas.microsoft.com/office/infopath/2007/PartnerControls"/>
    <xsd:element name="cz7u" ma:index="22" nillable="true" ma:displayName="Date" ma:format="DateOnly" ma:internalName="cz7u">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1F91B1-DF6A-49C2-A8CF-A27F77BEC5DC}">
  <ds:schemaRefs>
    <ds:schemaRef ds:uri="http://schemas.microsoft.com/office/2006/metadata/properties"/>
    <ds:schemaRef ds:uri="http://schemas.microsoft.com/office/infopath/2007/PartnerControls"/>
    <ds:schemaRef ds:uri="18c512f8-6ae3-4fa5-87de-0fde3cbac27e"/>
  </ds:schemaRefs>
</ds:datastoreItem>
</file>

<file path=customXml/itemProps2.xml><?xml version="1.0" encoding="utf-8"?>
<ds:datastoreItem xmlns:ds="http://schemas.openxmlformats.org/officeDocument/2006/customXml" ds:itemID="{0F29DB16-F085-4E7D-9C01-9835D62E5071}">
  <ds:schemaRefs>
    <ds:schemaRef ds:uri="http://schemas.microsoft.com/office/2006/metadata/longProperties"/>
  </ds:schemaRefs>
</ds:datastoreItem>
</file>

<file path=customXml/itemProps3.xml><?xml version="1.0" encoding="utf-8"?>
<ds:datastoreItem xmlns:ds="http://schemas.openxmlformats.org/officeDocument/2006/customXml" ds:itemID="{E8ED627B-C56C-45EE-8324-AD42CA0D3227}"/>
</file>

<file path=customXml/itemProps4.xml><?xml version="1.0" encoding="utf-8"?>
<ds:datastoreItem xmlns:ds="http://schemas.openxmlformats.org/officeDocument/2006/customXml" ds:itemID="{E24A13AA-A4A3-4092-A109-2102ADE96B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3660</TotalTime>
  <Words>6599</Words>
  <Application>Microsoft Office PowerPoint</Application>
  <PresentationFormat>Widescreen</PresentationFormat>
  <Paragraphs>616</Paragraphs>
  <Slides>62</Slides>
  <Notes>39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62</vt:i4>
      </vt:variant>
    </vt:vector>
  </HeadingPairs>
  <TitlesOfParts>
    <vt:vector size="66" baseType="lpstr">
      <vt:lpstr>Arial</vt:lpstr>
      <vt:lpstr>Calibri</vt:lpstr>
      <vt:lpstr>Times</vt:lpstr>
      <vt:lpstr>Custom Design</vt:lpstr>
      <vt:lpstr>Guía de atención en caso de crisis: priorización de recursos escasos</vt:lpstr>
      <vt:lpstr>Repaso:</vt:lpstr>
      <vt:lpstr>Estándares y guía de atención en caso de crisis</vt:lpstr>
      <vt:lpstr>Prioridad/Objetivo general</vt:lpstr>
      <vt:lpstr>Compromisos</vt:lpstr>
      <vt:lpstr>Consideraciones sobre los estándares en caso de crisis (1 de 2)</vt:lpstr>
      <vt:lpstr>Consideraciones sobre los estándares en caso de crisis (2 de 2)</vt:lpstr>
      <vt:lpstr>Opciones de priorización de atención en caso de crisis</vt:lpstr>
      <vt:lpstr>Subcomité de enfoques de priorización</vt:lpstr>
      <vt:lpstr>Resumen</vt:lpstr>
      <vt:lpstr>Criterio: pronóstico clínico</vt:lpstr>
      <vt:lpstr>Criterio: pronóstico clínico (1 de 3)</vt:lpstr>
      <vt:lpstr>Criterio: pronóstico clínico (2 de 3)</vt:lpstr>
      <vt:lpstr>Criterio: pronóstico clínico (3 de 3)</vt:lpstr>
      <vt:lpstr>Pronóstico clínico: justificación</vt:lpstr>
      <vt:lpstr>Pronóstico clínico: desventajas</vt:lpstr>
      <vt:lpstr>Índices de desventaja</vt:lpstr>
      <vt:lpstr>Índices de desventaja (1 de 2)</vt:lpstr>
      <vt:lpstr>Índices de desventaja (2 de 2)</vt:lpstr>
      <vt:lpstr>Criterio:  oportunidades equitativas</vt:lpstr>
      <vt:lpstr>Criterio: oportunidades equitativas (1 de 3)</vt:lpstr>
      <vt:lpstr>Criterio: oportunidades equitativas (2 de 3)</vt:lpstr>
      <vt:lpstr>Criterio: oportunidades equitativas (3 de 3)</vt:lpstr>
      <vt:lpstr>Oportunidades equitativas: justificación</vt:lpstr>
      <vt:lpstr>  Ejemplo: datos del CCVI de Oregon</vt:lpstr>
      <vt:lpstr>Ejemplo: datos del CCVI de Oregon</vt:lpstr>
      <vt:lpstr>Oportunidades equitativas: desventajas</vt:lpstr>
      <vt:lpstr>Criterios relacionados con la ocupación o la industria</vt:lpstr>
      <vt:lpstr>Criterio: trabajadores esenciales</vt:lpstr>
      <vt:lpstr>Trabajadores esenciales: justificación</vt:lpstr>
      <vt:lpstr>Criterio: efecto multiplicador</vt:lpstr>
      <vt:lpstr>Efecto multiplicador: justificación</vt:lpstr>
      <vt:lpstr>Priorización relacionada con la ocupación: desventajas</vt:lpstr>
      <vt:lpstr>Criterio: ciclo de vida</vt:lpstr>
      <vt:lpstr>Criterio: ciclo de vida †</vt:lpstr>
      <vt:lpstr>Ciclo de vida: justificación</vt:lpstr>
      <vt:lpstr>Ciclo de vida: desventajas</vt:lpstr>
      <vt:lpstr>Criterio:  SOFA/mSOFA</vt:lpstr>
      <vt:lpstr>Criterio: SOFA/mSOFA †</vt:lpstr>
      <vt:lpstr>SOFA/mSOFA: justificación</vt:lpstr>
      <vt:lpstr>SOFA/mSOFA: desventajas importantes</vt:lpstr>
      <vt:lpstr>Opciones de criterios múltiples</vt:lpstr>
      <vt:lpstr>Enfoques de criterios múltiples a tener en cuenta*</vt:lpstr>
      <vt:lpstr>Opción A: Oportunidades equitativas únicamente (sin pronóstico de supervivencia*)</vt:lpstr>
      <vt:lpstr>Opción B:  Pronóstico clínico + oportunidades equitativas</vt:lpstr>
      <vt:lpstr>Opción C:  SOFA/mSOFA † + Oportunidades equitativas</vt:lpstr>
      <vt:lpstr>Etapa de priorización adicional u opciones de desempate</vt:lpstr>
      <vt:lpstr>Ejemplo de aplicación de prioridad para trabajadores esenciales, efecto multiplicador o ciclo de vida (a nivel del paciente)</vt:lpstr>
      <vt:lpstr>Votación: preferencias de opciones de priorización</vt:lpstr>
      <vt:lpstr>Enfoques de criterios múltiples a tener en cuenta*</vt:lpstr>
      <vt:lpstr>Modelo de votación del 0 al 5</vt:lpstr>
      <vt:lpstr>Borrador de las recomendaciones: Equipo de priorización y recopilación de datos</vt:lpstr>
      <vt:lpstr>Priorización: general</vt:lpstr>
      <vt:lpstr>Función y responsabilidad del equipo de priorización  (1 de 2)</vt:lpstr>
      <vt:lpstr>Función y responsabilidad del equipo de priorización  (2 de 2)</vt:lpstr>
      <vt:lpstr>Miembros del equipo de priorización/Representación</vt:lpstr>
      <vt:lpstr>Capacitaciones, experiencias y apoyos</vt:lpstr>
      <vt:lpstr>Recopilación de datos</vt:lpstr>
      <vt:lpstr>Gracias</vt:lpstr>
      <vt:lpstr>Información complementaria</vt:lpstr>
      <vt:lpstr>Diferencia: precisión vs. fiabilidad*</vt:lpstr>
      <vt:lpstr>Pronóstico de supervivencia hospitalaria:  precisión vs. fiabilidad</vt:lpstr>
    </vt:vector>
  </TitlesOfParts>
  <Company>Joe's World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ORAAC April 27, 2023 Presentation Spanish</dc:title>
  <dc:creator>Joe B</dc:creator>
  <cp:lastModifiedBy>Vine Sasha</cp:lastModifiedBy>
  <cp:revision>101</cp:revision>
  <dcterms:created xsi:type="dcterms:W3CDTF">2010-08-23T12:44:57Z</dcterms:created>
  <dcterms:modified xsi:type="dcterms:W3CDTF">2023-04-26T15:01:39Z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0x010100A4F3515D1FE2D24BABF13D1247F86353</vt:lpwstr>
  </property>
  <property fmtid="{D5CDD505-2E9C-101B-9397-08002B2CF9AE}" pid="3" name="documentLink">
    <vt:lpwstr>https://dhsoha.sharepoint.com/Shared-Services/PCS/_layouts/15/wrkstat.aspx?List=7bd826b3-dc91-4eb5-81d3-676459c1b40b&amp;WorkflowInstanceName=53e342c5-3b7b-4ab8-a57a-653650da0389, Stage 1</vt:lpwstr>
  </property>
  <property fmtid="{D5CDD505-2E9C-101B-9397-08002B2CF9AE}" pid="4" name="URL">
    <vt:lpwstr>https://dhsoha.sharepoint.com/Shared-Services/PCS/Documents/ohasingle_brand_template.ppt, OHA PowerPoint - Light background - OHA</vt:lpwstr>
  </property>
</Properties>
</file>